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0" r:id="rId2"/>
    <p:sldId id="276" r:id="rId3"/>
    <p:sldId id="278" r:id="rId4"/>
    <p:sldId id="283" r:id="rId5"/>
    <p:sldId id="282" r:id="rId6"/>
    <p:sldId id="287" r:id="rId7"/>
    <p:sldId id="285" r:id="rId8"/>
    <p:sldId id="286" r:id="rId9"/>
    <p:sldId id="298" r:id="rId10"/>
    <p:sldId id="281" r:id="rId11"/>
    <p:sldId id="300" r:id="rId12"/>
    <p:sldId id="299" r:id="rId13"/>
    <p:sldId id="303" r:id="rId14"/>
    <p:sldId id="305" r:id="rId15"/>
    <p:sldId id="307" r:id="rId16"/>
    <p:sldId id="308" r:id="rId17"/>
    <p:sldId id="312" r:id="rId18"/>
    <p:sldId id="309" r:id="rId19"/>
    <p:sldId id="310" r:id="rId20"/>
    <p:sldId id="311" r:id="rId21"/>
    <p:sldId id="316" r:id="rId22"/>
    <p:sldId id="317" r:id="rId23"/>
    <p:sldId id="345" r:id="rId24"/>
    <p:sldId id="288" r:id="rId25"/>
    <p:sldId id="289" r:id="rId26"/>
    <p:sldId id="290" r:id="rId27"/>
    <p:sldId id="291" r:id="rId28"/>
    <p:sldId id="297" r:id="rId29"/>
    <p:sldId id="295" r:id="rId30"/>
    <p:sldId id="296" r:id="rId31"/>
    <p:sldId id="292" r:id="rId32"/>
    <p:sldId id="302" r:id="rId33"/>
    <p:sldId id="301" r:id="rId34"/>
    <p:sldId id="304" r:id="rId35"/>
    <p:sldId id="306" r:id="rId36"/>
    <p:sldId id="313" r:id="rId37"/>
    <p:sldId id="314" r:id="rId38"/>
    <p:sldId id="318" r:id="rId39"/>
    <p:sldId id="275" r:id="rId40"/>
    <p:sldId id="261" r:id="rId41"/>
    <p:sldId id="263" r:id="rId42"/>
    <p:sldId id="262" r:id="rId43"/>
    <p:sldId id="266" r:id="rId44"/>
    <p:sldId id="315" r:id="rId45"/>
    <p:sldId id="319" r:id="rId46"/>
    <p:sldId id="331" r:id="rId47"/>
    <p:sldId id="332" r:id="rId48"/>
    <p:sldId id="322" r:id="rId49"/>
    <p:sldId id="323" r:id="rId50"/>
    <p:sldId id="274" r:id="rId51"/>
    <p:sldId id="267" r:id="rId52"/>
    <p:sldId id="268" r:id="rId53"/>
    <p:sldId id="269" r:id="rId54"/>
    <p:sldId id="271" r:id="rId55"/>
    <p:sldId id="272" r:id="rId56"/>
    <p:sldId id="320" r:id="rId57"/>
    <p:sldId id="321" r:id="rId58"/>
    <p:sldId id="330" r:id="rId59"/>
    <p:sldId id="333" r:id="rId60"/>
    <p:sldId id="324" r:id="rId61"/>
    <p:sldId id="325" r:id="rId62"/>
    <p:sldId id="327" r:id="rId63"/>
    <p:sldId id="329" r:id="rId64"/>
    <p:sldId id="328" r:id="rId65"/>
    <p:sldId id="334" r:id="rId66"/>
    <p:sldId id="335" r:id="rId67"/>
    <p:sldId id="340" r:id="rId68"/>
    <p:sldId id="342" r:id="rId69"/>
    <p:sldId id="341" r:id="rId70"/>
    <p:sldId id="343" r:id="rId71"/>
    <p:sldId id="344" r:id="rId72"/>
    <p:sldId id="346" r:id="rId73"/>
    <p:sldId id="360" r:id="rId74"/>
    <p:sldId id="361" r:id="rId75"/>
    <p:sldId id="427" r:id="rId76"/>
    <p:sldId id="428" r:id="rId77"/>
    <p:sldId id="430" r:id="rId78"/>
    <p:sldId id="431" r:id="rId79"/>
    <p:sldId id="429" r:id="rId80"/>
    <p:sldId id="336" r:id="rId81"/>
    <p:sldId id="339" r:id="rId82"/>
    <p:sldId id="338" r:id="rId83"/>
    <p:sldId id="358" r:id="rId84"/>
    <p:sldId id="359" r:id="rId85"/>
    <p:sldId id="347" r:id="rId86"/>
    <p:sldId id="348" r:id="rId87"/>
    <p:sldId id="349" r:id="rId88"/>
    <p:sldId id="352" r:id="rId89"/>
    <p:sldId id="357" r:id="rId90"/>
    <p:sldId id="353" r:id="rId91"/>
    <p:sldId id="354" r:id="rId92"/>
    <p:sldId id="355" r:id="rId93"/>
    <p:sldId id="356" r:id="rId94"/>
    <p:sldId id="363" r:id="rId95"/>
    <p:sldId id="364" r:id="rId96"/>
    <p:sldId id="365" r:id="rId97"/>
    <p:sldId id="366" r:id="rId98"/>
    <p:sldId id="368" r:id="rId99"/>
    <p:sldId id="367" r:id="rId100"/>
    <p:sldId id="369" r:id="rId101"/>
    <p:sldId id="370" r:id="rId102"/>
    <p:sldId id="371" r:id="rId103"/>
    <p:sldId id="372" r:id="rId104"/>
    <p:sldId id="373" r:id="rId105"/>
    <p:sldId id="374" r:id="rId106"/>
    <p:sldId id="383" r:id="rId107"/>
    <p:sldId id="384" r:id="rId108"/>
    <p:sldId id="410" r:id="rId109"/>
    <p:sldId id="376" r:id="rId110"/>
    <p:sldId id="377" r:id="rId111"/>
    <p:sldId id="378" r:id="rId112"/>
    <p:sldId id="379" r:id="rId113"/>
    <p:sldId id="381" r:id="rId114"/>
    <p:sldId id="382" r:id="rId115"/>
    <p:sldId id="385" r:id="rId116"/>
    <p:sldId id="386" r:id="rId117"/>
    <p:sldId id="389" r:id="rId118"/>
    <p:sldId id="390" r:id="rId119"/>
    <p:sldId id="392" r:id="rId120"/>
    <p:sldId id="388" r:id="rId121"/>
    <p:sldId id="391" r:id="rId122"/>
    <p:sldId id="396" r:id="rId123"/>
    <p:sldId id="418" r:id="rId124"/>
    <p:sldId id="394" r:id="rId125"/>
    <p:sldId id="393" r:id="rId126"/>
    <p:sldId id="423" r:id="rId127"/>
    <p:sldId id="425" r:id="rId128"/>
    <p:sldId id="424" r:id="rId129"/>
    <p:sldId id="395" r:id="rId130"/>
    <p:sldId id="397" r:id="rId131"/>
    <p:sldId id="398" r:id="rId132"/>
    <p:sldId id="402" r:id="rId133"/>
    <p:sldId id="404" r:id="rId134"/>
    <p:sldId id="401" r:id="rId135"/>
    <p:sldId id="400" r:id="rId136"/>
    <p:sldId id="399" r:id="rId137"/>
    <p:sldId id="403" r:id="rId138"/>
    <p:sldId id="407" r:id="rId139"/>
    <p:sldId id="405" r:id="rId140"/>
    <p:sldId id="406" r:id="rId141"/>
    <p:sldId id="408" r:id="rId142"/>
    <p:sldId id="409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9" r:id="rId151"/>
    <p:sldId id="420" r:id="rId152"/>
    <p:sldId id="421" r:id="rId153"/>
    <p:sldId id="422" r:id="rId154"/>
    <p:sldId id="426" r:id="rId155"/>
    <p:sldId id="448" r:id="rId156"/>
    <p:sldId id="433" r:id="rId157"/>
    <p:sldId id="434" r:id="rId158"/>
    <p:sldId id="432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9" r:id="rId173"/>
    <p:sldId id="450" r:id="rId174"/>
    <p:sldId id="451" r:id="rId175"/>
    <p:sldId id="452" r:id="rId176"/>
    <p:sldId id="453" r:id="rId177"/>
    <p:sldId id="454" r:id="rId178"/>
    <p:sldId id="457" r:id="rId179"/>
    <p:sldId id="455" r:id="rId180"/>
    <p:sldId id="456" r:id="rId181"/>
    <p:sldId id="458" r:id="rId182"/>
    <p:sldId id="459" r:id="rId183"/>
    <p:sldId id="460" r:id="rId184"/>
    <p:sldId id="461" r:id="rId185"/>
    <p:sldId id="462" r:id="rId186"/>
    <p:sldId id="463" r:id="rId187"/>
    <p:sldId id="464" r:id="rId188"/>
    <p:sldId id="465" r:id="rId189"/>
    <p:sldId id="466" r:id="rId190"/>
    <p:sldId id="467" r:id="rId191"/>
    <p:sldId id="468" r:id="rId192"/>
    <p:sldId id="469" r:id="rId193"/>
    <p:sldId id="471" r:id="rId194"/>
    <p:sldId id="470" r:id="rId195"/>
    <p:sldId id="472" r:id="rId196"/>
    <p:sldId id="473" r:id="rId197"/>
    <p:sldId id="474" r:id="rId198"/>
    <p:sldId id="475" r:id="rId199"/>
    <p:sldId id="476" r:id="rId200"/>
    <p:sldId id="477" r:id="rId201"/>
    <p:sldId id="478" r:id="rId202"/>
    <p:sldId id="479" r:id="rId203"/>
    <p:sldId id="480" r:id="rId204"/>
    <p:sldId id="481" r:id="rId205"/>
    <p:sldId id="482" r:id="rId206"/>
    <p:sldId id="483" r:id="rId207"/>
    <p:sldId id="484" r:id="rId208"/>
    <p:sldId id="485" r:id="rId209"/>
    <p:sldId id="486" r:id="rId210"/>
    <p:sldId id="487" r:id="rId211"/>
    <p:sldId id="488" r:id="rId212"/>
    <p:sldId id="489" r:id="rId2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wang\Dropbox\Cart2poles\data\pd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wang\Dropbox\Cart2poles\data\pd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wang\Dropbox\Cart2poles\data\c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wang\Dropbox\Cart2poles\data\c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wang\Desktop\sys3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05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50">
                <a:solidFill>
                  <a:schemeClr val="bg1"/>
                </a:solidFill>
              </a:rPr>
              <a:t>Inverted Pendulum </a:t>
            </a:r>
            <a:r>
              <a:rPr lang="en-US" altLang="zh-CN" sz="1050" baseline="0">
                <a:solidFill>
                  <a:schemeClr val="bg1"/>
                </a:solidFill>
              </a:rPr>
              <a:t>linearization error</a:t>
            </a:r>
          </a:p>
          <a:p>
            <a:pPr algn="r">
              <a:defRPr sz="1050">
                <a:solidFill>
                  <a:schemeClr val="bg1"/>
                </a:solidFill>
              </a:defRPr>
            </a:pPr>
            <a:r>
              <a:rPr lang="en-US" altLang="zh-CN" sz="1050" b="0" baseline="0">
                <a:solidFill>
                  <a:schemeClr val="bg1"/>
                </a:solidFill>
              </a:rPr>
              <a:t>checked under noise level 1%</a:t>
            </a:r>
            <a:endParaRPr lang="zh-CN" sz="1050" b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6458859234680662"/>
          <c:y val="4.98687767104339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05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0799181272759396E-2"/>
          <c:y val="7.8835447296887032E-2"/>
          <c:w val="0.82582100380113421"/>
          <c:h val="0.8733121915752671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0.01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80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0.128</c:v>
                </c:pt>
                <c:pt idx="1">
                  <c:v>0.11799999999999999</c:v>
                </c:pt>
                <c:pt idx="2">
                  <c:v>0.124</c:v>
                </c:pt>
                <c:pt idx="3">
                  <c:v>0.127</c:v>
                </c:pt>
                <c:pt idx="4">
                  <c:v>0.30499999999999999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0A-44E4-A345-283BE3CAC2DA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0.1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80</c:v>
                </c:pt>
              </c:numCache>
            </c:numRef>
          </c:cat>
          <c:val>
            <c:numRef>
              <c:f>Sheet1!$C$3:$C$7</c:f>
              <c:numCache>
                <c:formatCode>General</c:formatCode>
                <c:ptCount val="5"/>
                <c:pt idx="0">
                  <c:v>0.14199999999999999</c:v>
                </c:pt>
                <c:pt idx="1">
                  <c:v>0.125</c:v>
                </c:pt>
                <c:pt idx="2">
                  <c:v>0.13900000000000001</c:v>
                </c:pt>
                <c:pt idx="3">
                  <c:v>0.14899999999999999</c:v>
                </c:pt>
                <c:pt idx="4">
                  <c:v>1.1539999999999999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0A-44E4-A345-283BE3CAC2DA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0.5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80</c:v>
                </c:pt>
              </c:numCache>
            </c:numRef>
          </c:cat>
          <c:val>
            <c:numRef>
              <c:f>Sheet1!$D$3:$D$7</c:f>
              <c:numCache>
                <c:formatCode>General</c:formatCode>
                <c:ptCount val="5"/>
                <c:pt idx="0">
                  <c:v>0.14399999999999999</c:v>
                </c:pt>
                <c:pt idx="1">
                  <c:v>0.158</c:v>
                </c:pt>
                <c:pt idx="2">
                  <c:v>0.15</c:v>
                </c:pt>
                <c:pt idx="3">
                  <c:v>0.16400000000000001</c:v>
                </c:pt>
                <c:pt idx="4">
                  <c:v>3.1539999999999999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0A-44E4-A345-283BE3CAC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55405712"/>
        <c:axId val="255407888"/>
        <c:axId val="258354240"/>
      </c:bar3DChart>
      <c:catAx>
        <c:axId val="255405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PERTURB level/% 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42253245389781102"/>
              <c:y val="0.937148692981684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7888"/>
        <c:crosses val="autoZero"/>
        <c:auto val="1"/>
        <c:lblAlgn val="ctr"/>
        <c:lblOffset val="100"/>
        <c:noMultiLvlLbl val="0"/>
      </c:catAx>
      <c:valAx>
        <c:axId val="25540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error</a:t>
                </a:r>
                <a:endParaRPr lang="zh-CN" altLang="en-US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5712"/>
        <c:crosses val="autoZero"/>
        <c:crossBetween val="between"/>
      </c:valAx>
      <c:serAx>
        <c:axId val="25835424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time</a:t>
                </a:r>
                <a:r>
                  <a:rPr lang="en-US" altLang="zh-CN" baseline="0">
                    <a:solidFill>
                      <a:schemeClr val="bg1"/>
                    </a:solidFill>
                  </a:rPr>
                  <a:t> step/s</a:t>
                </a:r>
                <a:endParaRPr lang="en-US" altLang="zh-CN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94548854891620937"/>
              <c:y val="0.664789359886985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7888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099620224436767E-2"/>
          <c:y val="0.94651138375144972"/>
          <c:w val="0.27142776194358176"/>
          <c:h val="4.19779139691138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05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50">
                <a:solidFill>
                  <a:schemeClr val="bg1"/>
                </a:solidFill>
              </a:rPr>
              <a:t>Inverted Pendulum </a:t>
            </a:r>
            <a:r>
              <a:rPr lang="en-US" altLang="zh-CN" sz="1050" baseline="0">
                <a:solidFill>
                  <a:schemeClr val="bg1"/>
                </a:solidFill>
              </a:rPr>
              <a:t>linearization error</a:t>
            </a:r>
          </a:p>
          <a:p>
            <a:pPr algn="r">
              <a:defRPr sz="1050">
                <a:solidFill>
                  <a:schemeClr val="bg1"/>
                </a:solidFill>
              </a:defRPr>
            </a:pPr>
            <a:r>
              <a:rPr lang="en-US" altLang="zh-CN" sz="1050" b="0" baseline="0">
                <a:solidFill>
                  <a:schemeClr val="bg1"/>
                </a:solidFill>
              </a:rPr>
              <a:t>checked under noise level 1%</a:t>
            </a:r>
            <a:endParaRPr lang="zh-CN" sz="1050" b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3428944982583385"/>
          <c:y val="6.3974844868292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05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014060608550407"/>
          <c:y val="7.2535514456041839E-2"/>
          <c:w val="0.8385988689495586"/>
          <c:h val="0.8733121915752671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0.01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0.128</c:v>
                </c:pt>
                <c:pt idx="1">
                  <c:v>0.11799999999999999</c:v>
                </c:pt>
                <c:pt idx="2">
                  <c:v>0.124</c:v>
                </c:pt>
                <c:pt idx="3">
                  <c:v>0.127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5-46BF-8AD9-39DD3E39E1DD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0.1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0.14199999999999999</c:v>
                </c:pt>
                <c:pt idx="1">
                  <c:v>0.125</c:v>
                </c:pt>
                <c:pt idx="2">
                  <c:v>0.13900000000000001</c:v>
                </c:pt>
                <c:pt idx="3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85-46BF-8AD9-39DD3E39E1DD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0.5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0.14399999999999999</c:v>
                </c:pt>
                <c:pt idx="1">
                  <c:v>0.158</c:v>
                </c:pt>
                <c:pt idx="2">
                  <c:v>0.15</c:v>
                </c:pt>
                <c:pt idx="3">
                  <c:v>0.16400000000000001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5-46BF-8AD9-39DD3E39E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55407344"/>
        <c:axId val="255410608"/>
        <c:axId val="258348000"/>
      </c:bar3DChart>
      <c:catAx>
        <c:axId val="255407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PERTURB level/% 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0.42253242353390275"/>
              <c:y val="0.92704746678968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10608"/>
        <c:crosses val="autoZero"/>
        <c:auto val="1"/>
        <c:lblAlgn val="ctr"/>
        <c:lblOffset val="100"/>
        <c:noMultiLvlLbl val="0"/>
      </c:catAx>
      <c:valAx>
        <c:axId val="25541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error</a:t>
                </a:r>
                <a:endParaRPr lang="zh-CN" altLang="en-US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7344"/>
        <c:crosses val="autoZero"/>
        <c:crossBetween val="between"/>
      </c:valAx>
      <c:serAx>
        <c:axId val="25834800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time</a:t>
                </a:r>
                <a:r>
                  <a:rPr lang="en-US" altLang="zh-CN" baseline="0">
                    <a:solidFill>
                      <a:schemeClr val="bg1"/>
                    </a:solidFill>
                  </a:rPr>
                  <a:t> step/s</a:t>
                </a:r>
                <a:endParaRPr lang="en-US" altLang="zh-CN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96385279646056876"/>
              <c:y val="0.641353520008377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10608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099632580999186E-2"/>
          <c:y val="0.9263088264340984"/>
          <c:w val="0.25823276232285153"/>
          <c:h val="4.4291657736924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10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>
                <a:solidFill>
                  <a:schemeClr val="bg1"/>
                </a:solidFill>
              </a:rPr>
              <a:t>Cartpole </a:t>
            </a:r>
            <a:r>
              <a:rPr lang="en-US" altLang="zh-CN" sz="1100" baseline="0">
                <a:solidFill>
                  <a:schemeClr val="bg1"/>
                </a:solidFill>
              </a:rPr>
              <a:t>linearization error</a:t>
            </a:r>
          </a:p>
          <a:p>
            <a:pPr algn="r">
              <a:defRPr sz="1100">
                <a:solidFill>
                  <a:schemeClr val="bg1"/>
                </a:solidFill>
              </a:defRPr>
            </a:pPr>
            <a:r>
              <a:rPr lang="en-US" altLang="zh-CN" sz="1100" b="0" baseline="0">
                <a:solidFill>
                  <a:schemeClr val="bg1"/>
                </a:solidFill>
              </a:rPr>
              <a:t>checked under noise level 1%</a:t>
            </a:r>
            <a:endParaRPr lang="zh-CN" sz="1100" b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1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3370445855370253E-2"/>
          <c:y val="7.2535514456041839E-2"/>
          <c:w val="0.85470425430412611"/>
          <c:h val="0.8733121915752671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0.01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60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0.218</c:v>
                </c:pt>
                <c:pt idx="1">
                  <c:v>0.20899999999999999</c:v>
                </c:pt>
                <c:pt idx="2">
                  <c:v>0.219</c:v>
                </c:pt>
                <c:pt idx="3">
                  <c:v>0.27400000000000002</c:v>
                </c:pt>
                <c:pt idx="4">
                  <c:v>0.98199999999999998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57-4418-96B2-F95595E790AE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0.1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60</c:v>
                </c:pt>
              </c:numCache>
            </c:numRef>
          </c:cat>
          <c:val>
            <c:numRef>
              <c:f>Sheet1!$C$3:$C$7</c:f>
              <c:numCache>
                <c:formatCode>General</c:formatCode>
                <c:ptCount val="5"/>
                <c:pt idx="0">
                  <c:v>0.219</c:v>
                </c:pt>
                <c:pt idx="1">
                  <c:v>0.223</c:v>
                </c:pt>
                <c:pt idx="2">
                  <c:v>0.20300000000000001</c:v>
                </c:pt>
                <c:pt idx="3">
                  <c:v>0.39800000000000002</c:v>
                </c:pt>
                <c:pt idx="4">
                  <c:v>2.94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57-4418-96B2-F95595E790AE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0.5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Sheet1!$A$3:$A$7</c:f>
              <c:numCache>
                <c:formatCode>General</c:formatCode>
                <c:ptCount val="5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  <c:pt idx="4">
                  <c:v>60</c:v>
                </c:pt>
              </c:numCache>
            </c:numRef>
          </c:cat>
          <c:val>
            <c:numRef>
              <c:f>Sheet1!$D$3:$D$7</c:f>
              <c:numCache>
                <c:formatCode>General</c:formatCode>
                <c:ptCount val="5"/>
                <c:pt idx="0">
                  <c:v>0.23799999999999999</c:v>
                </c:pt>
                <c:pt idx="1">
                  <c:v>0.246</c:v>
                </c:pt>
                <c:pt idx="2">
                  <c:v>0.23</c:v>
                </c:pt>
                <c:pt idx="3">
                  <c:v>0.84599999999999997</c:v>
                </c:pt>
                <c:pt idx="4">
                  <c:v>3.754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57-4418-96B2-F95595E79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55408432"/>
        <c:axId val="255408976"/>
        <c:axId val="258346128"/>
      </c:bar3DChart>
      <c:catAx>
        <c:axId val="255408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PERTURB level/% 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0.42253245389781102"/>
              <c:y val="0.937148692981684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8976"/>
        <c:crosses val="autoZero"/>
        <c:auto val="1"/>
        <c:lblAlgn val="ctr"/>
        <c:lblOffset val="100"/>
        <c:noMultiLvlLbl val="0"/>
      </c:catAx>
      <c:valAx>
        <c:axId val="25540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error</a:t>
                </a:r>
                <a:endParaRPr lang="zh-CN" altLang="en-US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8432"/>
        <c:crosses val="autoZero"/>
        <c:crossBetween val="between"/>
      </c:valAx>
      <c:serAx>
        <c:axId val="258346128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time</a:t>
                </a:r>
                <a:r>
                  <a:rPr lang="en-US" altLang="zh-CN" baseline="0">
                    <a:solidFill>
                      <a:schemeClr val="bg1"/>
                    </a:solidFill>
                  </a:rPr>
                  <a:t> step/s</a:t>
                </a:r>
                <a:endParaRPr lang="en-US" altLang="zh-CN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95530009066183141"/>
              <c:y val="0.667035721073547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408976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099676773839413E-2"/>
          <c:y val="0.93338293919484683"/>
          <c:w val="0.19800334703627157"/>
          <c:h val="4.4291657736924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10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100">
                <a:solidFill>
                  <a:schemeClr val="bg1"/>
                </a:solidFill>
              </a:rPr>
              <a:t>Cartpole </a:t>
            </a:r>
            <a:r>
              <a:rPr lang="en-US" altLang="zh-CN" sz="1100" baseline="0">
                <a:solidFill>
                  <a:schemeClr val="bg1"/>
                </a:solidFill>
              </a:rPr>
              <a:t>linearization error</a:t>
            </a:r>
          </a:p>
          <a:p>
            <a:pPr algn="r">
              <a:defRPr sz="1100">
                <a:solidFill>
                  <a:schemeClr val="bg1"/>
                </a:solidFill>
              </a:defRPr>
            </a:pPr>
            <a:r>
              <a:rPr lang="en-US" altLang="zh-CN" sz="1100" b="0" baseline="0">
                <a:solidFill>
                  <a:schemeClr val="bg1"/>
                </a:solidFill>
              </a:rPr>
              <a:t>checked under noise level 1%</a:t>
            </a:r>
            <a:endParaRPr lang="zh-CN" sz="1100" b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1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326811302633026E-2"/>
          <c:y val="7.2535514456041839E-2"/>
          <c:w val="0.84974794533592524"/>
          <c:h val="0.8733121915752671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0.01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0.218</c:v>
                </c:pt>
                <c:pt idx="1">
                  <c:v>0.20899999999999999</c:v>
                </c:pt>
                <c:pt idx="2">
                  <c:v>0.219</c:v>
                </c:pt>
                <c:pt idx="3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20-4E83-A7F7-928B30A299E1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0.1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0.219</c:v>
                </c:pt>
                <c:pt idx="1">
                  <c:v>0.223</c:v>
                </c:pt>
                <c:pt idx="2">
                  <c:v>0.20300000000000001</c:v>
                </c:pt>
                <c:pt idx="3">
                  <c:v>0.39800000000000002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20-4E83-A7F7-928B30A299E1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0.5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0.01</c:v>
                </c:pt>
                <c:pt idx="1">
                  <c:v>0.3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0.23799999999999999</c:v>
                </c:pt>
                <c:pt idx="1">
                  <c:v>0.246</c:v>
                </c:pt>
                <c:pt idx="2">
                  <c:v>0.23</c:v>
                </c:pt>
                <c:pt idx="3">
                  <c:v>0.84599999999999997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20-4E83-A7F7-928B30A29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073416400"/>
        <c:axId val="271462064"/>
        <c:axId val="258356736"/>
      </c:bar3DChart>
      <c:catAx>
        <c:axId val="2073416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PERTURB level/% 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0.42253245389781102"/>
              <c:y val="0.937148692981684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1462064"/>
        <c:crosses val="autoZero"/>
        <c:auto val="1"/>
        <c:lblAlgn val="ctr"/>
        <c:lblOffset val="100"/>
        <c:noMultiLvlLbl val="0"/>
      </c:catAx>
      <c:valAx>
        <c:axId val="27146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error</a:t>
                </a:r>
                <a:endParaRPr lang="zh-CN" altLang="en-US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1.4151121962299317E-3"/>
              <c:y val="0.53477532664710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3416400"/>
        <c:crosses val="autoZero"/>
        <c:crossBetween val="between"/>
      </c:valAx>
      <c:serAx>
        <c:axId val="258356736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bg1"/>
                    </a:solidFill>
                  </a:rPr>
                  <a:t>time</a:t>
                </a:r>
                <a:r>
                  <a:rPr lang="en-US" altLang="zh-CN" baseline="0">
                    <a:solidFill>
                      <a:schemeClr val="bg1"/>
                    </a:solidFill>
                  </a:rPr>
                  <a:t> step/s</a:t>
                </a:r>
                <a:endParaRPr lang="en-US" altLang="zh-CN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95293034767815832"/>
              <c:y val="0.64466357908384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1462064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099676773839413E-2"/>
          <c:y val="0.93338293919484683"/>
          <c:w val="0.19800334703627157"/>
          <c:h val="4.4291657736924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00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n-US" sz="1800" b="1" dirty="0"/>
              <a:t>6-LINK SWIMMER SYSTEM LINEARIZATION ERROR</a:t>
            </a:r>
            <a:endParaRPr lang="zh-CN" sz="1800" b="1" dirty="0"/>
          </a:p>
          <a:p>
            <a:pPr algn="r">
              <a:defRPr sz="1800"/>
            </a:pPr>
            <a:r>
              <a:rPr lang="en-US" sz="1200" dirty="0"/>
              <a:t>CHECKED UNDER NOISE</a:t>
            </a:r>
            <a:r>
              <a:rPr lang="en-US" sz="1200" baseline="0" dirty="0"/>
              <a:t> LEVEL 0.5%, </a:t>
            </a:r>
            <a:r>
              <a:rPr lang="en-US" sz="1200" dirty="0"/>
              <a:t>TIMESTEP 0.006S</a:t>
            </a:r>
            <a:endParaRPr lang="zh-CN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00" b="0" i="0" u="none" strike="noStrike" kern="1200" spc="0" baseline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Sheet1!$B$24</c:f>
              <c:strCache>
                <c:ptCount val="1"/>
                <c:pt idx="0">
                  <c:v>0.006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numRef>
              <c:f>Sheet1!$A$25:$A$30</c:f>
              <c:numCache>
                <c:formatCode>General</c:formatCode>
                <c:ptCount val="6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0.7</c:v>
                </c:pt>
              </c:numCache>
            </c:numRef>
          </c:cat>
          <c:val>
            <c:numRef>
              <c:f>Sheet1!$B$25:$B$30</c:f>
              <c:numCache>
                <c:formatCode>General</c:formatCode>
                <c:ptCount val="6"/>
                <c:pt idx="0">
                  <c:v>0.45900000000000002</c:v>
                </c:pt>
                <c:pt idx="1">
                  <c:v>0.44800000000000001</c:v>
                </c:pt>
                <c:pt idx="2">
                  <c:v>0.441</c:v>
                </c:pt>
                <c:pt idx="3">
                  <c:v>0.42899999999999999</c:v>
                </c:pt>
                <c:pt idx="4">
                  <c:v>0.434</c:v>
                </c:pt>
                <c:pt idx="5">
                  <c:v>0.49099999999999999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0-4EC0-8C07-941592147B4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71460976"/>
        <c:axId val="271468048"/>
        <c:axId val="0"/>
      </c:bar3DChart>
      <c:catAx>
        <c:axId val="271460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r>
                  <a:rPr lang="en-US" sz="1200"/>
                  <a:t>NOISE LEVEL/%</a:t>
                </a:r>
                <a:endParaRPr lang="zh-CN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zh-CN"/>
          </a:p>
        </c:txPr>
        <c:crossAx val="271468048"/>
        <c:crosses val="autoZero"/>
        <c:auto val="1"/>
        <c:lblAlgn val="ctr"/>
        <c:lblOffset val="100"/>
        <c:noMultiLvlLbl val="0"/>
      </c:catAx>
      <c:valAx>
        <c:axId val="27146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r>
                  <a:rPr lang="en-US" sz="1200" dirty="0"/>
                  <a:t>ERROR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6.4644789521443355E-2"/>
              <c:y val="0.12607885736427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zh-CN"/>
          </a:p>
        </c:txPr>
        <c:crossAx val="27146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  <a:latin typeface="Agency FB" panose="020B0503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60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0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9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838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52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5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6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0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3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080C490-1E22-4A1B-A01B-FB2B7803236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0CD5BB1-E81F-4724-9102-AD0075B03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8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9.png"/><Relationship Id="rId4" Type="http://schemas.openxmlformats.org/officeDocument/2006/relationships/image" Target="../media/image18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6.png"/><Relationship Id="rId4" Type="http://schemas.openxmlformats.org/officeDocument/2006/relationships/video" Target="../media/media2.mp4"/><Relationship Id="rId9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Inverted Pendulum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D7F077-A191-4264-8B01-18E992CB6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1" b="-1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0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61828F-5813-447D-BFEF-8420B71CEC65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CF319D0-16F2-47F6-B119-40D43D2E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47183"/>
              </p:ext>
            </p:extLst>
          </p:nvPr>
        </p:nvGraphicFramePr>
        <p:xfrm>
          <a:off x="1982897" y="4058596"/>
          <a:ext cx="62093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3566">
                  <a:extLst>
                    <a:ext uri="{9D8B030D-6E8A-4147-A177-3AD203B41FA5}">
                      <a16:colId xmlns:a16="http://schemas.microsoft.com/office/drawing/2014/main" val="2847726395"/>
                    </a:ext>
                  </a:extLst>
                </a:gridCol>
                <a:gridCol w="108356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264s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202s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187s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11.23s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180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428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533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625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0.48s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0.47s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0.07s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170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3.1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3.4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3.1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13.8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48D0B37-40B3-4E51-995C-409EEBC53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86" y="0"/>
            <a:ext cx="5308634" cy="40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327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69968"/>
              </p:ext>
            </p:extLst>
          </p:nvPr>
        </p:nvGraphicFramePr>
        <p:xfrm>
          <a:off x="6438900" y="162117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13.23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3E35D-B742-4D28-84E3-71A9252D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4" y="769103"/>
            <a:ext cx="4143375" cy="3429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9D9099-599B-4DCE-AC83-BA5C7D39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47" y="3304983"/>
            <a:ext cx="4114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6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>
                <a:latin typeface="+mj-lt"/>
                <a:ea typeface="+mj-ea"/>
                <a:cs typeface="+mj-cs"/>
              </a:rPr>
              <a:t>Dbar Reacher</a:t>
            </a:r>
            <a:endParaRPr kumimoji="0" lang="en-US" altLang="zh-CN" sz="7200" b="0" i="0" u="none" strike="noStrike" cap="none" spc="-50" normalizeH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B3DC3-52BE-40DE-B4BA-F2299257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0" y="192470"/>
            <a:ext cx="4288536" cy="31282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54425D-142B-4884-9A4B-772680E0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" y="3509434"/>
            <a:ext cx="4281262" cy="31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06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83446"/>
              </p:ext>
            </p:extLst>
          </p:nvPr>
        </p:nvGraphicFramePr>
        <p:xfrm>
          <a:off x="6438900" y="162117"/>
          <a:ext cx="4533900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073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damping=2,viscousity=0.5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69934-3DD9-4851-99B7-B524D93A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" y="1155625"/>
            <a:ext cx="4295775" cy="3457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5ADE5D-A162-4716-99DB-C746F5CF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973" y="2977279"/>
            <a:ext cx="41148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226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319722-BD4B-4FD5-9D08-FE7A8252E58C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>
                <a:latin typeface="+mj-lt"/>
                <a:ea typeface="+mj-ea"/>
                <a:cs typeface="+mj-cs"/>
              </a:rPr>
              <a:t>Dbar Reacher</a:t>
            </a:r>
            <a:endParaRPr kumimoji="0" lang="en-US" altLang="zh-CN" sz="7200" b="0" i="0" u="none" strike="noStrike" cap="none" spc="-50" normalizeH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70436-2584-43EC-BA7C-A9EA575C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0" y="236765"/>
            <a:ext cx="4288536" cy="3039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523D49-AE69-483D-AE88-2A26A1D7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8" y="3509434"/>
            <a:ext cx="4251039" cy="31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59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9277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damping,viscousity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57.03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B075E-11BA-423D-A518-F0996220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4" y="869197"/>
            <a:ext cx="4210050" cy="335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E1A060-E225-4967-832F-227777F6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6" y="3285933"/>
            <a:ext cx="42005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3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>
                <a:latin typeface="+mj-lt"/>
                <a:ea typeface="+mj-ea"/>
                <a:cs typeface="+mj-cs"/>
              </a:rPr>
              <a:t>Dbar Reacher</a:t>
            </a:r>
            <a:endParaRPr kumimoji="0" lang="en-US" altLang="zh-CN" sz="7200" b="0" i="0" u="none" strike="noStrike" cap="none" spc="-50" normalizeH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927F4-A76F-429F-8EAB-08E2C3E0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0" y="3587201"/>
            <a:ext cx="4288536" cy="30292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B093B5-93EB-4E43-AA85-732F97A2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72949"/>
            <a:ext cx="4288537" cy="30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4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56085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damping,viscousity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57.03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B075E-11BA-423D-A518-F0996220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4" y="869197"/>
            <a:ext cx="4210050" cy="335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E1A060-E225-4967-832F-227777F6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6" y="3285933"/>
            <a:ext cx="42005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536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8793018" y="758952"/>
            <a:ext cx="1887173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3600" spc="-50" dirty="0" err="1">
                <a:latin typeface="+mj-lt"/>
                <a:ea typeface="+mj-ea"/>
                <a:cs typeface="+mj-cs"/>
              </a:rPr>
              <a:t>Dbar</a:t>
            </a:r>
            <a:r>
              <a:rPr lang="en-US" altLang="zh-CN" sz="3600" spc="-50" dirty="0">
                <a:latin typeface="+mj-lt"/>
                <a:ea typeface="+mj-ea"/>
                <a:cs typeface="+mj-cs"/>
              </a:rPr>
              <a:t> Reacher</a:t>
            </a:r>
            <a:endParaRPr kumimoji="0" lang="en-US" altLang="zh-CN" sz="3600" b="0" i="0" u="none" strike="noStrike" cap="none" spc="-50" normalizeH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927F4-A76F-429F-8EAB-08E2C3E0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52" y="3270799"/>
            <a:ext cx="2685143" cy="18966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0EDDED9-FCD0-4B72-B026-1639175E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2" y="108499"/>
            <a:ext cx="44577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F32268-2424-419B-AE97-F64279A0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52" y="0"/>
            <a:ext cx="3058669" cy="2203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C0C7A7-0B53-4AA4-97C7-2D746331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5" y="3270799"/>
            <a:ext cx="4457700" cy="33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32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7117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damping,viscousity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2.11s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18C20-3E49-4F0E-BAC6-92D22D4A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55" y="3237450"/>
            <a:ext cx="4000500" cy="3343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2E831B-02E4-47C2-8D40-043B5782425C}"/>
              </a:ext>
            </a:extLst>
          </p:cNvPr>
          <p:cNvSpPr txBox="1"/>
          <p:nvPr/>
        </p:nvSpPr>
        <p:spPr>
          <a:xfrm>
            <a:off x="2324746" y="4541003"/>
            <a:ext cx="286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Tension greater than 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0160E4-6FC4-47CF-B7B6-3307FBDF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8" y="713922"/>
            <a:ext cx="4588144" cy="37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32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Finger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2FD723-ED70-40BA-AE55-1C636B44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8" y="914608"/>
            <a:ext cx="6616823" cy="50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399823"/>
            <a:ext cx="54170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Problem statement: </a:t>
            </a:r>
          </a:p>
          <a:p>
            <a:pPr lvl="1" defTabSz="914400"/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We want the pendulum to swing up to the upright position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 dimension of states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1 control inputs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2D planar motion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Simulation time 1s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Initial position: rest position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Target position: upright position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 steps: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Find open loop optimal control using gradient descending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Do system identification along the trajectory and top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Apply discrete LQR controller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1" y="543701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638345-01E3-45CD-A700-1659B55F18A7}"/>
              </a:ext>
            </a:extLst>
          </p:cNvPr>
          <p:cNvSpPr txBox="1"/>
          <p:nvPr/>
        </p:nvSpPr>
        <p:spPr>
          <a:xfrm>
            <a:off x="6796315" y="3565804"/>
            <a:ext cx="589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States: 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Pendulum: angle, angular velocity</a:t>
            </a:r>
            <a:endParaRPr lang="zh-CN" alt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64DA2E-549F-4856-B2E4-B884F567C668}"/>
              </a:ext>
            </a:extLst>
          </p:cNvPr>
          <p:cNvSpPr txBox="1"/>
          <p:nvPr/>
        </p:nvSpPr>
        <p:spPr>
          <a:xfrm>
            <a:off x="6796315" y="4494924"/>
            <a:ext cx="619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Control inputs: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motor at the pin point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703793-D50D-4593-B49A-592CB2CC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1" y="1651518"/>
            <a:ext cx="4796313" cy="41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02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finger tip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10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dimensions of states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10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Finger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826F6-B67D-47F3-AF52-C724DBB1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517998"/>
            <a:ext cx="4812013" cy="3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555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87121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damping,viscousity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167.28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1.53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Finger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A026E-619C-46A7-BF33-A50050DC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3"/>
            <a:ext cx="4181475" cy="3419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54A662-F858-4A52-8E9E-AC850645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89" y="3238308"/>
            <a:ext cx="4105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56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 dirty="0">
                <a:latin typeface="+mj-lt"/>
                <a:ea typeface="+mj-ea"/>
                <a:cs typeface="+mj-cs"/>
              </a:rPr>
              <a:t>Finger</a:t>
            </a:r>
            <a:endParaRPr kumimoji="0" lang="en-US" altLang="zh-CN" sz="7200" b="0" i="0" u="none" strike="noStrike" cap="none" spc="-50" normalizeH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3CA6AC-D8A6-41E0-9C50-8BFD6D79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5" y="219075"/>
            <a:ext cx="4391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44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4829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damping=0.5,viscousity=0.1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99.15s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0.5s/0.15s with 4 threads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Finger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80A05-F888-41FF-BF30-31AB24CD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8" y="758367"/>
            <a:ext cx="4248150" cy="34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693B5-666D-4594-B896-0B9F0F40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97" y="3266883"/>
            <a:ext cx="4152900" cy="342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E2CF6F-9D71-45C6-AB14-02ECB67BFFA4}"/>
              </a:ext>
            </a:extLst>
          </p:cNvPr>
          <p:cNvSpPr txBox="1"/>
          <p:nvPr/>
        </p:nvSpPr>
        <p:spPr>
          <a:xfrm>
            <a:off x="1007390" y="5013702"/>
            <a:ext cx="275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Smallest </a:t>
            </a:r>
            <a:r>
              <a:rPr lang="en-US" altLang="zh-CN" dirty="0" err="1"/>
              <a:t>sysid</a:t>
            </a:r>
            <a:r>
              <a:rPr lang="en-US" altLang="zh-CN" dirty="0"/>
              <a:t> err is about 0.02 while the smallest err from previous method is 0.3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7245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 dirty="0">
                <a:latin typeface="+mj-lt"/>
                <a:ea typeface="+mj-ea"/>
                <a:cs typeface="+mj-cs"/>
              </a:rPr>
              <a:t>Finger</a:t>
            </a:r>
            <a:endParaRPr kumimoji="0" lang="en-US" altLang="zh-CN" sz="7200" b="0" i="0" u="none" strike="noStrike" cap="none" spc="-50" normalizeH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996FED-4C0D-49E2-B7CF-1322496DABC1}"/>
              </a:ext>
            </a:extLst>
          </p:cNvPr>
          <p:cNvSpPr/>
          <p:nvPr/>
        </p:nvSpPr>
        <p:spPr>
          <a:xfrm>
            <a:off x="5522600" y="2595110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0.02s damping=0.5, </a:t>
            </a:r>
            <a:r>
              <a:rPr lang="en-US" altLang="zh-CN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viscousity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=0.1</a:t>
            </a:r>
            <a:endParaRPr lang="zh-CN" altLang="en-US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75D9B-660A-4BE2-9319-E0D5FA38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37" y="0"/>
            <a:ext cx="4410075" cy="3209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DD2B04-2702-468E-9424-2BEC2AAA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7" y="3209925"/>
            <a:ext cx="44767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607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61340"/>
              </p:ext>
            </p:extLst>
          </p:nvPr>
        </p:nvGraphicFramePr>
        <p:xfrm>
          <a:off x="6438900" y="162117"/>
          <a:ext cx="4588144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766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damping=0.5,viscousity=0.1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136.5s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Finger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BD4B4B-0789-4C04-8A70-6DCEED5CA0BF}"/>
              </a:ext>
            </a:extLst>
          </p:cNvPr>
          <p:cNvSpPr txBox="1"/>
          <p:nvPr/>
        </p:nvSpPr>
        <p:spPr>
          <a:xfrm>
            <a:off x="1976034" y="251601"/>
            <a:ext cx="275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</a:t>
            </a:r>
            <a:r>
              <a:rPr lang="en-US" altLang="zh-CN"/>
              <a:t>METHOD:+-</a:t>
            </a:r>
            <a:r>
              <a:rPr lang="en-US" altLang="zh-CN" dirty="0"/>
              <a:t>delta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15FD7-F485-4D3F-BEA2-5375D65C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45" y="3266883"/>
            <a:ext cx="4105275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62DD4F-DB79-40EE-BCD2-056EF6F8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842962"/>
            <a:ext cx="4219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3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1B0077-F81C-4736-9781-638ABA1E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3" y="22844"/>
            <a:ext cx="3543917" cy="27432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ECB7911-37A1-46E3-985C-69FFC52C9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4562"/>
              </p:ext>
            </p:extLst>
          </p:nvPr>
        </p:nvGraphicFramePr>
        <p:xfrm>
          <a:off x="3185423" y="3787604"/>
          <a:ext cx="589658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35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1498335">
                  <a:extLst>
                    <a:ext uri="{9D8B030D-6E8A-4147-A177-3AD203B41FA5}">
                      <a16:colId xmlns:a16="http://schemas.microsoft.com/office/drawing/2014/main" val="3493288990"/>
                    </a:ext>
                  </a:extLst>
                </a:gridCol>
                <a:gridCol w="1498335">
                  <a:extLst>
                    <a:ext uri="{9D8B030D-6E8A-4147-A177-3AD203B41FA5}">
                      <a16:colId xmlns:a16="http://schemas.microsoft.com/office/drawing/2014/main" val="1191949821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 OLD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+-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Latest 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seq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24.7s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480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1111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(0.5%)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r>
                        <a:rPr lang="zh-CN" altLang="en-US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，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r=0.00001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25F7F8E-977D-48FD-BB93-A811B9FA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75" y="22844"/>
            <a:ext cx="3803002" cy="30475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042864D-F5F9-47DC-ABC8-F4E30BEC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54" y="0"/>
            <a:ext cx="3687435" cy="29516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1CB59B-6215-446D-BCE4-B14D7CE5FE40}"/>
              </a:ext>
            </a:extLst>
          </p:cNvPr>
          <p:cNvSpPr txBox="1"/>
          <p:nvPr/>
        </p:nvSpPr>
        <p:spPr>
          <a:xfrm>
            <a:off x="449451" y="3370881"/>
            <a:ext cx="17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3817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Arm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E0A09-9E32-454C-B8DF-3E45405E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03" y="755077"/>
            <a:ext cx="7395672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tip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40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 (without constraint)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38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D7766C-5E3E-4674-BBA0-9122C372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456733"/>
            <a:ext cx="4800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242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FDBD53-D298-497C-8C07-4BBC8F1D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98" y="0"/>
            <a:ext cx="4476998" cy="23774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43704E-A560-4E9D-A1E7-7AD5A11B6649}"/>
              </a:ext>
            </a:extLst>
          </p:cNvPr>
          <p:cNvSpPr txBox="1"/>
          <p:nvPr/>
        </p:nvSpPr>
        <p:spPr>
          <a:xfrm>
            <a:off x="4376256" y="2377440"/>
            <a:ext cx="242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No constraint, the model collapsed.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69AE68-3630-48CF-B083-B46D3B10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98" y="3103128"/>
            <a:ext cx="4023525" cy="23034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AD1D90-1013-4A66-AB5A-23AB28EA49A1}"/>
              </a:ext>
            </a:extLst>
          </p:cNvPr>
          <p:cNvSpPr txBox="1"/>
          <p:nvPr/>
        </p:nvSpPr>
        <p:spPr>
          <a:xfrm>
            <a:off x="8095655" y="2953288"/>
            <a:ext cx="320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Every vertical bar is fixed with the previous horizontal bar,20 states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68" y="-7560"/>
            <a:ext cx="3491916" cy="28424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AD1D90-1013-4A66-AB5A-23AB28EA49A1}"/>
              </a:ext>
            </a:extLst>
          </p:cNvPr>
          <p:cNvSpPr txBox="1"/>
          <p:nvPr/>
        </p:nvSpPr>
        <p:spPr>
          <a:xfrm>
            <a:off x="4178081" y="5364669"/>
            <a:ext cx="320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Starts from the 2</a:t>
            </a:r>
            <a:r>
              <a:rPr lang="en-US" altLang="zh-CN" baseline="30000" dirty="0"/>
              <a:t>nd</a:t>
            </a:r>
            <a:r>
              <a:rPr lang="en-US" altLang="zh-CN" dirty="0"/>
              <a:t> vertical bar, 2 vertical bars and the bar in between are fixed together forming a H shape unit.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493268" y="4524281"/>
            <a:ext cx="2406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Both 2 and 3 work well, and used in the closed loop shown in the previous slides.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85011" y="375385"/>
            <a:ext cx="3214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Modeling with different constraints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C34627-D764-4724-A443-04620132AD58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58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F33430-25FF-49A6-A650-1CB7271F7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38324"/>
              </p:ext>
            </p:extLst>
          </p:nvPr>
        </p:nvGraphicFramePr>
        <p:xfrm>
          <a:off x="4505291" y="3893004"/>
          <a:ext cx="603697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59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2056594">
                  <a:extLst>
                    <a:ext uri="{9D8B030D-6E8A-4147-A177-3AD203B41FA5}">
                      <a16:colId xmlns:a16="http://schemas.microsoft.com/office/drawing/2014/main" val="2453415234"/>
                    </a:ext>
                  </a:extLst>
                </a:gridCol>
              </a:tblGrid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26.54s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18.81s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999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0.06s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7.1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6.9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Final error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(0.04,0.008)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(0.1,0.024)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1097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6FE246C-F08A-4A18-97A0-3C79EA051687}"/>
              </a:ext>
            </a:extLst>
          </p:cNvPr>
          <p:cNvSpPr txBox="1"/>
          <p:nvPr/>
        </p:nvSpPr>
        <p:spPr>
          <a:xfrm>
            <a:off x="0" y="0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2CC53-5AB5-43DC-81E1-F81D099E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099"/>
            <a:ext cx="4159481" cy="32627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F4FA13-C53F-47CA-A50B-EB66C5F6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5405"/>
            <a:ext cx="3966581" cy="30625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65E190-937F-495B-9044-3708D03D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81" y="542099"/>
            <a:ext cx="4591515" cy="34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ECB7911-37A1-46E3-985C-69FFC52C9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94474"/>
              </p:ext>
            </p:extLst>
          </p:nvPr>
        </p:nvGraphicFramePr>
        <p:xfrm>
          <a:off x="6581238" y="3826350"/>
          <a:ext cx="38030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116.1s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10.3/3.62s 4 threads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E0B47E0-2D31-489B-9B56-1C12E860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14" y="36647"/>
            <a:ext cx="4210050" cy="34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4609F-9469-4687-83F2-E4D6C238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14" y="636319"/>
            <a:ext cx="4210050" cy="3429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BB6D71-9D60-43E3-9E08-759922D97050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70C444-C0F6-476B-BA49-83729E8EEFCA}"/>
              </a:ext>
            </a:extLst>
          </p:cNvPr>
          <p:cNvSpPr txBox="1"/>
          <p:nvPr/>
        </p:nvSpPr>
        <p:spPr>
          <a:xfrm>
            <a:off x="1500891" y="4551619"/>
            <a:ext cx="320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Every vertical bar is fixed with the previous horizontal bar,20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18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 dirty="0">
                <a:latin typeface="+mj-lt"/>
                <a:ea typeface="+mj-ea"/>
                <a:cs typeface="+mj-cs"/>
              </a:rPr>
              <a:t>Arm</a:t>
            </a:r>
            <a:endParaRPr kumimoji="0" lang="en-US" altLang="zh-CN" sz="7200" b="0" i="0" u="none" strike="noStrike" cap="none" spc="-50" normalizeH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996FED-4C0D-49E2-B7CF-1322496DABC1}"/>
              </a:ext>
            </a:extLst>
          </p:cNvPr>
          <p:cNvSpPr/>
          <p:nvPr/>
        </p:nvSpPr>
        <p:spPr>
          <a:xfrm>
            <a:off x="5522600" y="2595110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0.02s damping=0.5, </a:t>
            </a:r>
            <a:r>
              <a:rPr lang="en-US" altLang="zh-CN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viscousity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=0.1</a:t>
            </a:r>
            <a:endParaRPr lang="zh-CN" altLang="en-US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6A662B-C720-48B7-A5EF-BC706E8E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97752"/>
            <a:ext cx="4467225" cy="31908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687C6B-CDD8-47EB-BD30-90E75798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2" y="3445548"/>
            <a:ext cx="4457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22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A6A523-0DBA-4D9F-AE05-28DE84C2F050}"/>
              </a:ext>
            </a:extLst>
          </p:cNvPr>
          <p:cNvSpPr txBox="1"/>
          <p:nvPr/>
        </p:nvSpPr>
        <p:spPr>
          <a:xfrm>
            <a:off x="974418" y="4652779"/>
            <a:ext cx="38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Every vertical bar is fixed with the next horizontal bar,18 states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B3BC21-A80D-4392-BB9E-1ED8BAB4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78056"/>
              </p:ext>
            </p:extLst>
          </p:nvPr>
        </p:nvGraphicFramePr>
        <p:xfrm>
          <a:off x="6096000" y="4048023"/>
          <a:ext cx="38030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54.9s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1.89s 4 threads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A801CCA-B8CE-4B43-B52A-0ADFE46366A4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0D2A53-41E9-4BD9-AF02-0E6D53DE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74" y="179490"/>
            <a:ext cx="4029075" cy="3600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E501EC-A8AB-4A3E-97BD-156DF5DE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92" y="271543"/>
            <a:ext cx="4219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69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A6A523-0DBA-4D9F-AE05-28DE84C2F050}"/>
              </a:ext>
            </a:extLst>
          </p:cNvPr>
          <p:cNvSpPr txBox="1"/>
          <p:nvPr/>
        </p:nvSpPr>
        <p:spPr>
          <a:xfrm>
            <a:off x="974418" y="4652779"/>
            <a:ext cx="38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Every vertical bar is fixed with the next horizontal bar,18 states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801CCA-B8CE-4B43-B52A-0ADFE46366A4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83974-4803-4F9C-B72C-62231044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057" y="0"/>
            <a:ext cx="6084686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744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ECB7911-37A1-46E3-985C-69FFC52C9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97010"/>
              </p:ext>
            </p:extLst>
          </p:nvPr>
        </p:nvGraphicFramePr>
        <p:xfrm>
          <a:off x="6581238" y="3826350"/>
          <a:ext cx="38030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3691.9s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73.4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3BB6D71-9D60-43E3-9E08-759922D97050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8803C5-FBC5-4573-8577-CD1D992F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3" y="682087"/>
            <a:ext cx="4238625" cy="3448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7F1204-C679-43D2-ABE6-5A813343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450"/>
            <a:ext cx="4162425" cy="34004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9F74EC-1C9D-4B40-9412-96B217C2DA34}"/>
              </a:ext>
            </a:extLst>
          </p:cNvPr>
          <p:cNvSpPr txBox="1"/>
          <p:nvPr/>
        </p:nvSpPr>
        <p:spPr>
          <a:xfrm>
            <a:off x="1016000" y="4913745"/>
            <a:ext cx="253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Try to get the swing motion but failed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3181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E2FA7B3A-457F-4E31-8FF5-76DA852B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8" y="0"/>
            <a:ext cx="10695709" cy="68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5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A6A523-0DBA-4D9F-AE05-28DE84C2F050}"/>
              </a:ext>
            </a:extLst>
          </p:cNvPr>
          <p:cNvSpPr txBox="1"/>
          <p:nvPr/>
        </p:nvSpPr>
        <p:spPr>
          <a:xfrm>
            <a:off x="974418" y="4652779"/>
            <a:ext cx="38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Every vertical bar is fixed with the next horizontal bar,18 states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B3BC21-A80D-4392-BB9E-1ED8BAB4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65497"/>
              </p:ext>
            </p:extLst>
          </p:nvPr>
        </p:nvGraphicFramePr>
        <p:xfrm>
          <a:off x="6096000" y="4048023"/>
          <a:ext cx="38030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79.93s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1.89s 4 threads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A801CCA-B8CE-4B43-B52A-0ADFE46366A4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DA7170-1BCB-4135-A540-386C88A4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16" y="364156"/>
            <a:ext cx="4200525" cy="3667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5D17BA-0571-46FF-8D8A-5FBC8BC7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68" y="619609"/>
            <a:ext cx="4324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789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7A6A523-0DBA-4D9F-AE05-28DE84C2F050}"/>
              </a:ext>
            </a:extLst>
          </p:cNvPr>
          <p:cNvSpPr txBox="1"/>
          <p:nvPr/>
        </p:nvSpPr>
        <p:spPr>
          <a:xfrm>
            <a:off x="974418" y="4652779"/>
            <a:ext cx="38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Every vertical bar is fixed with the next horizontal bar,18 states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EB3BC21-A80D-4392-BB9E-1ED8BAB4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91825"/>
              </p:ext>
            </p:extLst>
          </p:nvPr>
        </p:nvGraphicFramePr>
        <p:xfrm>
          <a:off x="6096000" y="4048023"/>
          <a:ext cx="38030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149.54s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3.64s 4 threads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10.19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A801CCA-B8CE-4B43-B52A-0ADFE46366A4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6988EB-A5AB-42D2-8D99-68521600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95" y="616058"/>
            <a:ext cx="4343400" cy="365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40092B-3813-4894-834B-9BEEC0C5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493" y="259596"/>
            <a:ext cx="4238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99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12E377-16BB-4711-BB95-10ED99ABC6B3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3E36BC-50CB-4987-A32F-50569DD3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3" y="880406"/>
            <a:ext cx="4975989" cy="37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52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Swimmer6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2FCE4-4AE0-42F3-A050-C9353163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7" r="1" b="1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3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41A385-9113-450F-9E09-51C01D8B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24" y="0"/>
            <a:ext cx="6364209" cy="46035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9D7F9F-47E1-4FD8-922E-14FEB55A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" y="0"/>
            <a:ext cx="4743184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5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head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16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 (without constraint)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22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r>
              <a:rPr lang="zh-CN" altLang="en-US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（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0.5</a:t>
            </a:r>
            <a:r>
              <a:rPr lang="zh-CN" altLang="en-US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，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0.5</a:t>
            </a:r>
            <a:r>
              <a:rPr lang="zh-CN" altLang="en-US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Swimmer6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C36942-AAE8-4FA8-B37F-181DAE33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1" y="1727201"/>
            <a:ext cx="4809859" cy="42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61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446C9E-343F-4321-AAC9-0427FDDF78D0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0E06AFF-46A2-42F4-9120-866C0E5C1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20806"/>
              </p:ext>
            </p:extLst>
          </p:nvPr>
        </p:nvGraphicFramePr>
        <p:xfrm>
          <a:off x="6581238" y="3826350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6831.8s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3.34(4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47E682F-A4C0-4DD6-929D-16491A5C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724" y="179490"/>
            <a:ext cx="3148982" cy="2506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1EBBB8-66B4-4224-92E4-36B835ED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46" y="3963704"/>
            <a:ext cx="3321884" cy="2726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4D5013-981B-49F8-A395-7AEC8B9D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16" y="179490"/>
            <a:ext cx="3705709" cy="29628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1734FE-678B-4235-AE55-70613483419F}"/>
              </a:ext>
            </a:extLst>
          </p:cNvPr>
          <p:cNvSpPr txBox="1"/>
          <p:nvPr/>
        </p:nvSpPr>
        <p:spPr>
          <a:xfrm>
            <a:off x="6478292" y="2898183"/>
            <a:ext cx="390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cost increased, incremental cost decreased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7947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807E81-AFB4-4C3F-B0A9-643A0A7D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" y="685616"/>
            <a:ext cx="4043218" cy="2886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C2A990-ACC5-486B-9F90-E72D9D60FFA5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FC6769-DE70-482B-9A0F-CD68905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0" y="3753728"/>
            <a:ext cx="3976832" cy="3030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BF8AA3-2A4C-4BEE-AF8B-0655576F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7" y="3688058"/>
            <a:ext cx="3927002" cy="28867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1FD10-9E52-4929-9BD9-6BE5BB11B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553" y="548822"/>
            <a:ext cx="3028229" cy="22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4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A7A3EB-A66C-454E-A29A-C14179C2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43025"/>
            <a:ext cx="5791200" cy="4171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76081C-A719-4C45-9A87-68761B156CF4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87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70D7EE8-6725-4ACF-A133-85E215CD72AB}"/>
              </a:ext>
            </a:extLst>
          </p:cNvPr>
          <p:cNvGraphicFramePr>
            <a:graphicFrameLocks noGrp="1"/>
          </p:cNvGraphicFramePr>
          <p:nvPr/>
        </p:nvGraphicFramePr>
        <p:xfrm>
          <a:off x="7337107" y="3362036"/>
          <a:ext cx="2933730" cy="310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80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3585.4s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925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40222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3" name="图片 2" descr="图片包含 地图, 文字&#10;&#10;描述已自动生成">
            <a:extLst>
              <a:ext uri="{FF2B5EF4-FFF2-40B4-BE49-F238E27FC236}">
                <a16:creationId xmlns:a16="http://schemas.microsoft.com/office/drawing/2014/main" id="{70EFCB8D-C005-40E8-85D2-7132037C6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1" y="666428"/>
            <a:ext cx="5529653" cy="4147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0010B-6DFC-45B7-8925-8C493B97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44" y="0"/>
            <a:ext cx="4462096" cy="342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0D41B7-2413-4B01-A82A-46E6CDD03A99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4471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743708-7BAC-4EE1-A217-EE44DDDB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14375"/>
            <a:ext cx="830580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D28B76-A9EC-4E35-9A22-96227FD36239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271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A8AD95-B16A-4B85-B136-DD63E9A6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27" y="231991"/>
            <a:ext cx="3593374" cy="28585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0815D2-64A7-49E7-AFED-82CF15223553}"/>
              </a:ext>
            </a:extLst>
          </p:cNvPr>
          <p:cNvSpPr txBox="1"/>
          <p:nvPr/>
        </p:nvSpPr>
        <p:spPr>
          <a:xfrm>
            <a:off x="6363427" y="3105834"/>
            <a:ext cx="390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cost increased, incremental cost decreased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FEA0C24-173A-46F4-8AE1-BB6F9B03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37878"/>
              </p:ext>
            </p:extLst>
          </p:nvPr>
        </p:nvGraphicFramePr>
        <p:xfrm>
          <a:off x="6581238" y="3826350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3424.9s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4.06(4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7594E6F-8AD9-4E09-9D90-84879252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60" y="3971636"/>
            <a:ext cx="3080057" cy="25536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B20000-8391-4EDA-A175-A01C0B3C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908" y="47624"/>
            <a:ext cx="4210050" cy="33813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0C22F4-5D1E-471A-BED8-B083717F1ED1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4960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6864CB-64AB-451A-AB43-09D40B0B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009" y="116217"/>
            <a:ext cx="2231882" cy="1689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882F7B-7765-49E1-A5CC-F912236EC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48" y="0"/>
            <a:ext cx="4228668" cy="3047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332303-E659-40C5-A87E-90D6090AB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0" y="3420591"/>
            <a:ext cx="3666981" cy="2653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A6C60A-B2EF-47CB-B081-610FDF8F1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16" y="2961120"/>
            <a:ext cx="4410075" cy="3381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DFF73F-0578-42D7-B962-05FB000C483D}"/>
              </a:ext>
            </a:extLst>
          </p:cNvPr>
          <p:cNvSpPr txBox="1"/>
          <p:nvPr/>
        </p:nvSpPr>
        <p:spPr>
          <a:xfrm>
            <a:off x="0" y="17949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5513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911EA3-A1CC-4B64-BF7C-8FB03A8F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4"/>
            <a:ext cx="4260324" cy="3315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5A56DA-AB9A-45DC-86AE-A61C48C3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32" y="113434"/>
            <a:ext cx="4260325" cy="332470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C604F64-8E74-461D-AD7B-420941FD3EBF}"/>
              </a:ext>
            </a:extLst>
          </p:cNvPr>
          <p:cNvGraphicFramePr>
            <a:graphicFrameLocks noGrp="1"/>
          </p:cNvGraphicFramePr>
          <p:nvPr/>
        </p:nvGraphicFramePr>
        <p:xfrm>
          <a:off x="7337107" y="3362036"/>
          <a:ext cx="2933730" cy="3346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80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9489.3s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1481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40222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(2 2) (200 200 1000 1000) r=0.001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ABB40E2-33D3-4494-A9CB-1A7946F6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37" y="3581003"/>
            <a:ext cx="3981050" cy="31635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0FEAD6-5FEC-4881-A3BA-2E0774B6E46B}"/>
              </a:ext>
            </a:extLst>
          </p:cNvPr>
          <p:cNvSpPr txBox="1"/>
          <p:nvPr/>
        </p:nvSpPr>
        <p:spPr>
          <a:xfrm>
            <a:off x="4625779" y="4199977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4562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49A6AC-9509-4D36-9EF6-FA10013D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91" y="4525818"/>
            <a:ext cx="2469125" cy="200260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FD3617-7F00-48BD-8FAF-064A6468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96116"/>
              </p:ext>
            </p:extLst>
          </p:nvPr>
        </p:nvGraphicFramePr>
        <p:xfrm>
          <a:off x="6884170" y="3989196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9446.0s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6.25(4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5E79C50-D33F-4FE0-87CB-42590AAF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67" y="2220613"/>
            <a:ext cx="2584407" cy="2085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C7F5CF-C13F-461A-A762-D7C022CD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6" y="2220613"/>
            <a:ext cx="2599050" cy="2086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637E4D-37D3-4898-88C6-8B111E1A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714" y="266165"/>
            <a:ext cx="2578534" cy="2085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80566B-6B0C-499B-B951-E17DA80B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291" y="174764"/>
            <a:ext cx="2599050" cy="20851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52E892-D47A-4641-B936-6B4E194CE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868" y="73891"/>
            <a:ext cx="2523287" cy="20026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C68AD8-D252-4F94-A400-CC5488A9A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682" y="73891"/>
            <a:ext cx="2599050" cy="20416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7E4502-1E09-44CB-BCAE-F3B141FCFF4C}"/>
              </a:ext>
            </a:extLst>
          </p:cNvPr>
          <p:cNvSpPr txBox="1"/>
          <p:nvPr/>
        </p:nvSpPr>
        <p:spPr>
          <a:xfrm>
            <a:off x="-15963" y="4742418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6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8FEDFC-2935-4216-9810-F127FEF1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55" y="0"/>
            <a:ext cx="5647152" cy="42949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20F64E-99F7-4E21-A556-85998DFC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4015" cy="41563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2C7149-DE52-4983-8836-116C783282A8}"/>
              </a:ext>
            </a:extLst>
          </p:cNvPr>
          <p:cNvSpPr txBox="1"/>
          <p:nvPr/>
        </p:nvSpPr>
        <p:spPr>
          <a:xfrm>
            <a:off x="334580" y="4785122"/>
            <a:ext cx="4331635" cy="338554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Noise level = std of noise/root mean square of control sequence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BC5A1D-9EBB-48A4-89E2-DBB8C820A62B}"/>
              </a:ext>
            </a:extLst>
          </p:cNvPr>
          <p:cNvSpPr txBox="1"/>
          <p:nvPr/>
        </p:nvSpPr>
        <p:spPr>
          <a:xfrm>
            <a:off x="334579" y="5334686"/>
            <a:ext cx="1885453" cy="83099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Same time horizon</a:t>
            </a:r>
          </a:p>
          <a:p>
            <a:r>
              <a:rPr lang="en-US" altLang="zh-CN" sz="1600" dirty="0">
                <a:latin typeface="Agency FB" panose="020B0503020202020204" pitchFamily="34" charset="0"/>
              </a:rPr>
              <a:t>Same control frequency</a:t>
            </a:r>
          </a:p>
          <a:p>
            <a:r>
              <a:rPr lang="en-US" altLang="zh-CN" sz="1600" dirty="0">
                <a:latin typeface="Agency FB" panose="020B0503020202020204" pitchFamily="34" charset="0"/>
              </a:rPr>
              <a:t>Different </a:t>
            </a:r>
            <a:r>
              <a:rPr lang="en-US" altLang="zh-CN" sz="1600">
                <a:latin typeface="Agency FB" panose="020B0503020202020204" pitchFamily="34" charset="0"/>
              </a:rPr>
              <a:t>cost parameters</a:t>
            </a:r>
          </a:p>
        </p:txBody>
      </p:sp>
    </p:spTree>
    <p:extLst>
      <p:ext uri="{BB962C8B-B14F-4D97-AF65-F5344CB8AC3E}">
        <p14:creationId xmlns:p14="http://schemas.microsoft.com/office/powerpoint/2010/main" val="2818176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B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D2F2D-AF24-41EC-A1C3-3366AC2E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61" y="643467"/>
            <a:ext cx="3432321" cy="24756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B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F601DD-DD3B-41CC-91FA-9AB7801A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6" y="3748194"/>
            <a:ext cx="3560951" cy="24716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A89EEE-FD4B-4976-9CE2-0D5DE90A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064988"/>
            <a:ext cx="6410084" cy="47420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3BA8A5-2E52-43F4-B4D9-1973044EAF93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31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792FA3-2B5D-45B3-BDBC-BDC327E44555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33275"/>
              </p:ext>
            </p:extLst>
          </p:nvPr>
        </p:nvGraphicFramePr>
        <p:xfrm>
          <a:off x="6884170" y="3989196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9204.0s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5.13(4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88C7D0-368D-4BFE-8CB5-FC59A44F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49" y="4312118"/>
            <a:ext cx="2821758" cy="235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442CAD-8B86-4FF3-901C-1B1D2E2E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52" y="535983"/>
            <a:ext cx="4200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75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BF34C3-2B40-4DB5-A9E2-89883E9E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2" y="445707"/>
            <a:ext cx="3665157" cy="2690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01660-A1A6-4B5A-BF00-EE7BA466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60" y="384499"/>
            <a:ext cx="3785322" cy="2623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59688A-FDAB-48E0-911A-1B053694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03" y="3291175"/>
            <a:ext cx="4371975" cy="3305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6063D5-079A-4627-B07A-32AD871AA62F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Swimmer6t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24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altLang="zh-CN">
                <a:latin typeface="Agency FB" panose="020B0503020202020204" pitchFamily="34" charset="0"/>
              </a:rPr>
              <a:t>Reacher</a:t>
            </a:r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3DD1F0-DC12-4CB3-B843-0992CE2F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8" r="16419" b="2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23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head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12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10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D0C2B-01CE-43FB-A99F-55568D30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5" y="1257701"/>
            <a:ext cx="4837464" cy="41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174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792FA3-2B5D-45B3-BDBC-BDC327E44555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5153"/>
              </p:ext>
            </p:extLst>
          </p:nvPr>
        </p:nvGraphicFramePr>
        <p:xfrm>
          <a:off x="6884170" y="3989196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25.5s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0.36(4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2D85580-D5B2-4A91-B365-65E8D2B2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5" y="576100"/>
            <a:ext cx="4219575" cy="3629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83FED7-30F7-41E6-9330-57C9F6A8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79" y="109919"/>
            <a:ext cx="41243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72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792FA3-2B5D-45B3-BDBC-BDC327E44555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DF4457-7B6C-4922-977D-D7E999EB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57" y="1136127"/>
            <a:ext cx="6084686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16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>
                <a:latin typeface="Agency FB" panose="020B0503020202020204" pitchFamily="34" charset="0"/>
              </a:rPr>
              <a:t>Reacher</a:t>
            </a:r>
            <a:endParaRPr lang="zh-CN" altLang="en-US" sz="600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2E8BF0-4644-446C-861B-C7A8E1642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7" r="4558" b="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035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head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28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22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57AB12-049E-495F-8378-1B137DE0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1" y="1456733"/>
            <a:ext cx="4809065" cy="41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28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792FA3-2B5D-45B3-BDBC-BDC327E44555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89208"/>
              </p:ext>
            </p:extLst>
          </p:nvPr>
        </p:nvGraphicFramePr>
        <p:xfrm>
          <a:off x="6884170" y="3989196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99.4s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3.25(4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5AE0131B-7FAF-4705-BD10-2335C7EA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969" y="164265"/>
            <a:ext cx="4095750" cy="3724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38EFC9-C115-465B-86EB-340E5CB3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6" y="616058"/>
            <a:ext cx="4229100" cy="3657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F9BF3D-F14E-4E32-8435-A1598237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62" y="4599938"/>
            <a:ext cx="2551015" cy="19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F9D2C7D-A201-48DE-A6CC-48E97C539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04103"/>
              </p:ext>
            </p:extLst>
          </p:nvPr>
        </p:nvGraphicFramePr>
        <p:xfrm>
          <a:off x="246198" y="3786998"/>
          <a:ext cx="398038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59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242s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1666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0.16s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5.3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27328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10*I</a:t>
                      </a:r>
                      <a:r>
                        <a:rPr lang="zh-CN" altLang="en-US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，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8EEB7EF-432B-4817-99E4-84A53355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" y="1"/>
            <a:ext cx="4494707" cy="3605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9E7231-7B60-4C77-BA61-D74E9421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81" y="37119"/>
            <a:ext cx="5469129" cy="42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59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98792"/>
              </p:ext>
            </p:extLst>
          </p:nvPr>
        </p:nvGraphicFramePr>
        <p:xfrm>
          <a:off x="4131826" y="2059812"/>
          <a:ext cx="4902445" cy="416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97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167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Model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T1D1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T2D1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About 300s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About 1500s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31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1.84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Mass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71600" y="914400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damping</a:t>
            </a:r>
          </a:p>
          <a:p>
            <a:r>
              <a:rPr lang="en-US" altLang="zh-CN" dirty="0"/>
              <a:t>+(-0.3,0.3)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5449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40302"/>
              </p:ext>
            </p:extLst>
          </p:nvPr>
        </p:nvGraphicFramePr>
        <p:xfrm>
          <a:off x="4131826" y="2059812"/>
          <a:ext cx="4902445" cy="416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97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167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Model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T1D1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T2D1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About 1000s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31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768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Mass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71600" y="914400"/>
            <a:ext cx="216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 damping</a:t>
            </a:r>
          </a:p>
          <a:p>
            <a:r>
              <a:rPr lang="en-US" altLang="zh-CN" dirty="0"/>
              <a:t>+(-1,1)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0276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792FA3-2B5D-45B3-BDBC-BDC327E44555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0F7377-43DF-46BB-9302-94D07AB3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68788"/>
              </p:ext>
            </p:extLst>
          </p:nvPr>
        </p:nvGraphicFramePr>
        <p:xfrm>
          <a:off x="6884170" y="3989196"/>
          <a:ext cx="3803002" cy="275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4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4462.06s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3.79(4 threads)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2.74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8F179513-231D-460E-A67E-C34AFD59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16" y="223132"/>
            <a:ext cx="4238625" cy="3638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E90145-87ED-4158-BB39-918210BF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13" y="70732"/>
            <a:ext cx="42195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44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FB1B-2112-48B4-87A5-B78283A9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3" y="678210"/>
            <a:ext cx="1307242" cy="987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EEB2F4-C897-48CD-9BA5-13488228E4DF}"/>
              </a:ext>
            </a:extLst>
          </p:cNvPr>
          <p:cNvSpPr txBox="1"/>
          <p:nvPr/>
        </p:nvSpPr>
        <p:spPr>
          <a:xfrm>
            <a:off x="0" y="3846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5BCAC2-45E9-46B6-88E9-C02140D7CC4D}"/>
              </a:ext>
            </a:extLst>
          </p:cNvPr>
          <p:cNvGrpSpPr/>
          <p:nvPr/>
        </p:nvGrpSpPr>
        <p:grpSpPr>
          <a:xfrm>
            <a:off x="1907843" y="730623"/>
            <a:ext cx="7340182" cy="5396753"/>
            <a:chOff x="1907843" y="730623"/>
            <a:chExt cx="7340182" cy="5396753"/>
          </a:xfrm>
        </p:grpSpPr>
        <p:pic>
          <p:nvPicPr>
            <p:cNvPr id="3" name="图片 2" descr="图片包含 文字, 地图&#10;&#10;描述已自动生成">
              <a:extLst>
                <a:ext uri="{FF2B5EF4-FFF2-40B4-BE49-F238E27FC236}">
                  <a16:creationId xmlns:a16="http://schemas.microsoft.com/office/drawing/2014/main" id="{711492F7-78FF-43BC-903A-29C9A86D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843" y="730623"/>
              <a:ext cx="7340182" cy="5396753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B65E1FD-9E90-4D73-8C0E-539C5282C5A1}"/>
                </a:ext>
              </a:extLst>
            </p:cNvPr>
            <p:cNvGrpSpPr/>
            <p:nvPr/>
          </p:nvGrpSpPr>
          <p:grpSpPr>
            <a:xfrm>
              <a:off x="6235337" y="1789609"/>
              <a:ext cx="2410382" cy="2125439"/>
              <a:chOff x="8140337" y="1345109"/>
              <a:chExt cx="2410382" cy="212543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706886A-3F42-4A2D-BD7C-A325FC4F81FD}"/>
                  </a:ext>
                </a:extLst>
              </p:cNvPr>
              <p:cNvSpPr/>
              <p:nvPr/>
            </p:nvSpPr>
            <p:spPr>
              <a:xfrm>
                <a:off x="8140337" y="1375048"/>
                <a:ext cx="2387600" cy="20955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 descr="图片包含 屏幕截图&#10;&#10;描述已自动生成">
                <a:extLst>
                  <a:ext uri="{FF2B5EF4-FFF2-40B4-BE49-F238E27FC236}">
                    <a16:creationId xmlns:a16="http://schemas.microsoft.com/office/drawing/2014/main" id="{122A9D60-FFE2-428B-96A7-E35874A29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709" b="79580" l="18605" r="82558">
                            <a14:foregroundMark x1="79302" y1="18318" x2="79302" y2="18318"/>
                            <a14:foregroundMark x1="82093" y1="13814" x2="82093" y2="13814"/>
                            <a14:foregroundMark x1="82558" y1="9009" x2="82558" y2="9009"/>
                            <a14:foregroundMark x1="79070" y1="77177" x2="79070" y2="77177"/>
                            <a14:foregroundMark x1="80930" y1="72372" x2="80930" y2="72372"/>
                            <a14:foregroundMark x1="81860" y1="76276" x2="81860" y2="76276"/>
                            <a14:foregroundMark x1="50930" y1="79580" x2="50930" y2="79580"/>
                            <a14:foregroundMark x1="21628" y1="75976" x2="21628" y2="75976"/>
                            <a14:foregroundMark x1="18605" y1="76577" x2="18605" y2="76577"/>
                            <a14:foregroundMark x1="54186" y1="76877" x2="54186" y2="76877"/>
                            <a14:foregroundMark x1="82558" y1="73273" x2="82558" y2="73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5994" r="14766" b="18038"/>
              <a:stretch/>
            </p:blipFill>
            <p:spPr>
              <a:xfrm>
                <a:off x="8153400" y="1345109"/>
                <a:ext cx="2397319" cy="2083890"/>
              </a:xfrm>
              <a:prstGeom prst="rect">
                <a:avLst/>
              </a:prstGeom>
            </p:spPr>
          </p:pic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678698-86C4-47FB-BC0D-8940B371FB8B}"/>
                </a:ext>
              </a:extLst>
            </p:cNvPr>
            <p:cNvSpPr/>
            <p:nvPr/>
          </p:nvSpPr>
          <p:spPr>
            <a:xfrm>
              <a:off x="3419281" y="3975100"/>
              <a:ext cx="1079500" cy="6477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BCFC8FBE-309C-4B8D-9466-66E47DC8AAB0}"/>
                </a:ext>
              </a:extLst>
            </p:cNvPr>
            <p:cNvCxnSpPr>
              <a:stCxn id="18" idx="0"/>
              <a:endCxn id="16" idx="1"/>
            </p:cNvCxnSpPr>
            <p:nvPr/>
          </p:nvCxnSpPr>
          <p:spPr>
            <a:xfrm rot="5400000" flipH="1" flipV="1">
              <a:off x="4543283" y="2283046"/>
              <a:ext cx="1107802" cy="2276306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59385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文字&#10;&#10;描述已自动生成">
            <a:extLst>
              <a:ext uri="{FF2B5EF4-FFF2-40B4-BE49-F238E27FC236}">
                <a16:creationId xmlns:a16="http://schemas.microsoft.com/office/drawing/2014/main" id="{50C84BD7-1557-45EB-BAA0-7C5A1C6AB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7" y="1326671"/>
            <a:ext cx="4839803" cy="4204658"/>
          </a:xfrm>
          <a:prstGeom prst="rect">
            <a:avLst/>
          </a:prstGeom>
        </p:spPr>
      </p:pic>
      <p:pic>
        <p:nvPicPr>
          <p:cNvPr id="9" name="图片 8" descr="图片包含 文字&#10;&#10;描述已自动生成">
            <a:extLst>
              <a:ext uri="{FF2B5EF4-FFF2-40B4-BE49-F238E27FC236}">
                <a16:creationId xmlns:a16="http://schemas.microsoft.com/office/drawing/2014/main" id="{4D280FEF-D4E7-4D1B-A41E-1FB57E96F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90" y="1326671"/>
            <a:ext cx="4738179" cy="4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31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34B196CF-0DFF-4422-97D6-5232908DC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97" y="1326671"/>
            <a:ext cx="4839803" cy="4204658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9E49997E-D62C-4B53-A963-66E517059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6671"/>
            <a:ext cx="4738179" cy="4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56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3D </a:t>
            </a:r>
            <a:r>
              <a:rPr lang="en-US" altLang="zh-CN" sz="6000" dirty="0" err="1">
                <a:latin typeface="Agency FB" panose="020B0503020202020204" pitchFamily="34" charset="0"/>
              </a:rPr>
              <a:t>Dbar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0BEC94-D510-4C51-B823-1BF8158B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5" y="0"/>
            <a:ext cx="779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4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5850" y="758952"/>
            <a:ext cx="3567062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3D Pendulum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5850" y="4781006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CB148-8B44-4773-B092-8C7FEF1D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6" y="0"/>
            <a:ext cx="786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299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6BBE29-93CF-44A3-B757-23E65969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314"/>
            <a:ext cx="4532810" cy="34764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5E6C32-F502-47D0-8A7C-C03C22D6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0" y="202313"/>
            <a:ext cx="4532811" cy="34668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88C54-7BEE-4D9A-8712-027B3F6CEE20}"/>
              </a:ext>
            </a:extLst>
          </p:cNvPr>
          <p:cNvSpPr txBox="1"/>
          <p:nvPr/>
        </p:nvSpPr>
        <p:spPr>
          <a:xfrm>
            <a:off x="1528414" y="3574232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 feedback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0A326B-869F-4389-957A-CA769780F635}"/>
              </a:ext>
            </a:extLst>
          </p:cNvPr>
          <p:cNvSpPr txBox="1"/>
          <p:nvPr/>
        </p:nvSpPr>
        <p:spPr>
          <a:xfrm>
            <a:off x="6096000" y="3574232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</a:t>
            </a:r>
            <a:r>
              <a:rPr lang="en-US" altLang="zh-CN" dirty="0" err="1"/>
              <a:t>quat</a:t>
            </a:r>
            <a:r>
              <a:rPr lang="en-US" altLang="zh-CN" dirty="0"/>
              <a:t> feedback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3F13A-D4CC-4756-AAF0-F93E3128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1" y="3892185"/>
            <a:ext cx="3820902" cy="29223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FF3177-5CA9-4BB6-93DB-7F1AFCF29357}"/>
              </a:ext>
            </a:extLst>
          </p:cNvPr>
          <p:cNvSpPr txBox="1"/>
          <p:nvPr/>
        </p:nvSpPr>
        <p:spPr>
          <a:xfrm>
            <a:off x="4363054" y="604054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 feedback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3920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E5804F-057C-438E-97E6-326A3690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21" y="458724"/>
            <a:ext cx="5084467" cy="31219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CF0644-BC8F-4B13-AE30-6517AC5AD83E}"/>
              </a:ext>
            </a:extLst>
          </p:cNvPr>
          <p:cNvSpPr txBox="1"/>
          <p:nvPr/>
        </p:nvSpPr>
        <p:spPr>
          <a:xfrm>
            <a:off x="378823" y="209006"/>
            <a:ext cx="4702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q=6 </a:t>
            </a:r>
            <a:r>
              <a:rPr lang="en-US" altLang="zh-CN" dirty="0" err="1"/>
              <a:t>match_q</a:t>
            </a:r>
            <a:r>
              <a:rPr lang="en-US" altLang="zh-CN" dirty="0"/>
              <a:t>=6 </a:t>
            </a:r>
          </a:p>
          <a:p>
            <a:r>
              <a:rPr lang="en-US" altLang="zh-CN" dirty="0"/>
              <a:t>1000 trials</a:t>
            </a:r>
          </a:p>
          <a:p>
            <a:r>
              <a:rPr lang="en-US" altLang="zh-CN" dirty="0"/>
              <a:t>Acc method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07538B-3977-4A02-85D6-EAAFC918CFD5}"/>
              </a:ext>
            </a:extLst>
          </p:cNvPr>
          <p:cNvSpPr txBox="1"/>
          <p:nvPr/>
        </p:nvSpPr>
        <p:spPr>
          <a:xfrm>
            <a:off x="283029" y="3580677"/>
            <a:ext cx="4702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q=6 </a:t>
            </a:r>
            <a:r>
              <a:rPr lang="en-US" altLang="zh-CN" dirty="0" err="1"/>
              <a:t>match_q</a:t>
            </a:r>
            <a:r>
              <a:rPr lang="en-US" altLang="zh-CN" dirty="0"/>
              <a:t>=6 </a:t>
            </a:r>
          </a:p>
          <a:p>
            <a:r>
              <a:rPr lang="en-US" altLang="zh-CN" dirty="0"/>
              <a:t>1000 trials</a:t>
            </a:r>
          </a:p>
          <a:p>
            <a:r>
              <a:rPr lang="en-US" altLang="zh-CN" dirty="0"/>
              <a:t>True vs ls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751FFE-CE8C-4776-A2E8-CB9B9B5D2BD1}"/>
              </a:ext>
            </a:extLst>
          </p:cNvPr>
          <p:cNvSpPr txBox="1"/>
          <p:nvPr/>
        </p:nvSpPr>
        <p:spPr>
          <a:xfrm>
            <a:off x="8974183" y="61395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21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ABCEA4-A3D9-4421-86D3-F9338E209609}"/>
              </a:ext>
            </a:extLst>
          </p:cNvPr>
          <p:cNvSpPr/>
          <p:nvPr/>
        </p:nvSpPr>
        <p:spPr>
          <a:xfrm>
            <a:off x="489357" y="83321"/>
            <a:ext cx="181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ptb_coef</a:t>
            </a:r>
            <a:r>
              <a:rPr lang="en-US" altLang="zh-CN" sz="1200" dirty="0"/>
              <a:t>: 0.0001</a:t>
            </a:r>
          </a:p>
          <a:p>
            <a:r>
              <a:rPr lang="en-US" altLang="zh-CN" sz="1200" dirty="0" err="1"/>
              <a:t>step_coef</a:t>
            </a:r>
            <a:r>
              <a:rPr lang="en-US" altLang="zh-CN" sz="1200" dirty="0"/>
              <a:t>: 0.000000005</a:t>
            </a:r>
          </a:p>
          <a:p>
            <a:r>
              <a:rPr lang="en-US" altLang="zh-CN" sz="1200" dirty="0" err="1"/>
              <a:t>Umax</a:t>
            </a:r>
            <a:r>
              <a:rPr lang="en-US" altLang="zh-CN" sz="1200" dirty="0"/>
              <a:t>=5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1F9775-A8AF-437C-8B8E-B0BA8A90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72" y="557958"/>
            <a:ext cx="3561627" cy="26736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185267-92AD-4A66-97F4-28D5B04E7D97}"/>
              </a:ext>
            </a:extLst>
          </p:cNvPr>
          <p:cNvSpPr/>
          <p:nvPr/>
        </p:nvSpPr>
        <p:spPr>
          <a:xfrm>
            <a:off x="194520" y="34959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ptb_coef: 0.000</a:t>
            </a:r>
            <a:r>
              <a:rPr lang="en-US" altLang="zh-CN" sz="1200" dirty="0"/>
              <a:t>3</a:t>
            </a:r>
            <a:endParaRPr lang="zh-CN" altLang="en-US" sz="1200" dirty="0"/>
          </a:p>
          <a:p>
            <a:r>
              <a:rPr lang="zh-CN" altLang="en-US" sz="1200" dirty="0"/>
              <a:t>step_coef: 0.000000000005</a:t>
            </a:r>
            <a:endParaRPr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716487-4316-48CC-A262-824632D6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25" y="3543751"/>
            <a:ext cx="4382778" cy="3314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94EDD6-A6FA-45D6-9200-30A676A4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51" y="3993608"/>
            <a:ext cx="3529782" cy="2731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84E520-2282-40CE-B00D-F79C343D2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75" y="701628"/>
            <a:ext cx="3476258" cy="26736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CA4535-83F1-4CED-8767-A2568F17E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938" y="637724"/>
            <a:ext cx="3424238" cy="2676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41727D-F658-4F34-A49A-8FF243F2C2C1}"/>
              </a:ext>
            </a:extLst>
          </p:cNvPr>
          <p:cNvSpPr/>
          <p:nvPr/>
        </p:nvSpPr>
        <p:spPr>
          <a:xfrm>
            <a:off x="8140798" y="45661"/>
            <a:ext cx="207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ptb_coef</a:t>
            </a:r>
            <a:r>
              <a:rPr lang="en-US" altLang="zh-CN" sz="1200" dirty="0"/>
              <a:t>: 0.0001</a:t>
            </a:r>
          </a:p>
          <a:p>
            <a:r>
              <a:rPr lang="en-US" altLang="zh-CN" sz="1200" dirty="0" err="1"/>
              <a:t>step_coef</a:t>
            </a:r>
            <a:r>
              <a:rPr lang="en-US" altLang="zh-CN" sz="1200" dirty="0"/>
              <a:t>: 0.000000005</a:t>
            </a:r>
          </a:p>
          <a:p>
            <a:r>
              <a:rPr lang="en-US" altLang="zh-CN" sz="1200" dirty="0"/>
              <a:t>10,700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91569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337E70-7FF5-4A03-BD3B-2912FECD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0"/>
            <a:ext cx="7259673" cy="58169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359542-7F13-492A-9B3C-A45B60800A08}"/>
              </a:ext>
            </a:extLst>
          </p:cNvPr>
          <p:cNvSpPr txBox="1"/>
          <p:nvPr/>
        </p:nvSpPr>
        <p:spPr>
          <a:xfrm>
            <a:off x="378823" y="209006"/>
            <a:ext cx="4702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q=100 </a:t>
            </a:r>
            <a:r>
              <a:rPr lang="en-US" altLang="zh-CN" dirty="0" err="1"/>
              <a:t>match_q</a:t>
            </a:r>
            <a:r>
              <a:rPr lang="en-US" altLang="zh-CN" dirty="0"/>
              <a:t>=80 </a:t>
            </a:r>
          </a:p>
          <a:p>
            <a:r>
              <a:rPr lang="en-US" altLang="zh-CN" dirty="0"/>
              <a:t>1000 trials</a:t>
            </a:r>
          </a:p>
          <a:p>
            <a:r>
              <a:rPr lang="en-US" altLang="zh-CN" dirty="0"/>
              <a:t>Acc method</a:t>
            </a:r>
          </a:p>
          <a:p>
            <a:r>
              <a:rPr lang="en-US" altLang="zh-CN" dirty="0"/>
              <a:t>True vs </a:t>
            </a:r>
            <a:r>
              <a:rPr lang="en-US" altLang="zh-CN" dirty="0" err="1"/>
              <a:t>qmc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E27B64-8B35-49F6-BAA5-F2E9C335670E}"/>
              </a:ext>
            </a:extLst>
          </p:cNvPr>
          <p:cNvSpPr txBox="1"/>
          <p:nvPr/>
        </p:nvSpPr>
        <p:spPr>
          <a:xfrm>
            <a:off x="9548949" y="57833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3102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069C95-9DFA-43F5-8D28-088E6451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7" y="269588"/>
            <a:ext cx="8613648" cy="66258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B12AB8-11FD-47CE-B7AF-2C5EEBDE6EF3}"/>
              </a:ext>
            </a:extLst>
          </p:cNvPr>
          <p:cNvSpPr txBox="1"/>
          <p:nvPr/>
        </p:nvSpPr>
        <p:spPr>
          <a:xfrm>
            <a:off x="1027192" y="199672"/>
            <a:ext cx="4702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q=100 </a:t>
            </a:r>
            <a:r>
              <a:rPr lang="en-US" altLang="zh-CN" dirty="0" err="1"/>
              <a:t>match_q</a:t>
            </a:r>
            <a:r>
              <a:rPr lang="en-US" altLang="zh-CN" dirty="0"/>
              <a:t>=80 </a:t>
            </a:r>
          </a:p>
          <a:p>
            <a:r>
              <a:rPr lang="en-US" altLang="zh-CN" dirty="0"/>
              <a:t>1000 trials</a:t>
            </a:r>
          </a:p>
          <a:p>
            <a:r>
              <a:rPr lang="en-US" altLang="zh-CN" dirty="0"/>
              <a:t>Acc 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3977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3B78B3-39DE-4D6F-AF3D-027BD89A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96218" cy="40886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30EFFD-ADA1-4632-84D2-0C7BA39ED356}"/>
              </a:ext>
            </a:extLst>
          </p:cNvPr>
          <p:cNvSpPr txBox="1"/>
          <p:nvPr/>
        </p:nvSpPr>
        <p:spPr>
          <a:xfrm>
            <a:off x="822960" y="4088674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Batch=80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D47671-592B-46DD-94A1-6A68C6F7B00E}"/>
              </a:ext>
            </a:extLst>
          </p:cNvPr>
          <p:cNvSpPr txBox="1"/>
          <p:nvPr/>
        </p:nvSpPr>
        <p:spPr>
          <a:xfrm>
            <a:off x="7754983" y="4100954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Batch=10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E54D83-D974-4959-B7B7-B72144AC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17" y="0"/>
            <a:ext cx="5367692" cy="40886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CEB366-0DF4-41A4-9E7F-53A53701D1FF}"/>
              </a:ext>
            </a:extLst>
          </p:cNvPr>
          <p:cNvSpPr txBox="1"/>
          <p:nvPr/>
        </p:nvSpPr>
        <p:spPr>
          <a:xfrm>
            <a:off x="261257" y="496388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261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330EFFD-ADA1-4632-84D2-0C7BA39ED356}"/>
              </a:ext>
            </a:extLst>
          </p:cNvPr>
          <p:cNvSpPr txBox="1"/>
          <p:nvPr/>
        </p:nvSpPr>
        <p:spPr>
          <a:xfrm>
            <a:off x="988422" y="4285620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2449E-1627-4827-98F8-0DD0D6DC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746"/>
            <a:ext cx="5267583" cy="43410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B9ED25-32BA-4BC1-87DA-7CE108BF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83" y="-67746"/>
            <a:ext cx="5726307" cy="43410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DBF6F0-72CC-4C70-B6B6-2F8B42EBA202}"/>
              </a:ext>
            </a:extLst>
          </p:cNvPr>
          <p:cNvSpPr txBox="1"/>
          <p:nvPr/>
        </p:nvSpPr>
        <p:spPr>
          <a:xfrm>
            <a:off x="6981204" y="4285620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 from 41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99996D-5EFC-4C6F-8ED7-3F1964311119}"/>
              </a:ext>
            </a:extLst>
          </p:cNvPr>
          <p:cNvSpPr txBox="1"/>
          <p:nvPr/>
        </p:nvSpPr>
        <p:spPr>
          <a:xfrm>
            <a:off x="261257" y="496388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6344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3DB9EC-B742-440C-8B09-ECAC8A6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42817" cy="47166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412332-C187-44E8-90FF-223CE38E667B}"/>
              </a:ext>
            </a:extLst>
          </p:cNvPr>
          <p:cNvSpPr txBox="1"/>
          <p:nvPr/>
        </p:nvSpPr>
        <p:spPr>
          <a:xfrm>
            <a:off x="230777" y="471669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Batch=40 paper example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1F51AD-0CA5-4532-9105-9E2BFA72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16" y="-1"/>
            <a:ext cx="5622749" cy="47166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7A137E-8EF5-4415-B82A-BEE7A9B2CBA4}"/>
              </a:ext>
            </a:extLst>
          </p:cNvPr>
          <p:cNvSpPr txBox="1"/>
          <p:nvPr/>
        </p:nvSpPr>
        <p:spPr>
          <a:xfrm>
            <a:off x="6096000" y="471669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Batch=80 paper 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2886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FA3F86-F310-41BB-8DAB-F849F0C66912}"/>
              </a:ext>
            </a:extLst>
          </p:cNvPr>
          <p:cNvSpPr txBox="1"/>
          <p:nvPr/>
        </p:nvSpPr>
        <p:spPr>
          <a:xfrm>
            <a:off x="0" y="5193772"/>
            <a:ext cx="434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Batch=40 paper example start from 41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FD9BA1-5E6E-4C32-BAEA-956136A5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5533" cy="5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4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DB6867-80D1-42DB-B892-1A67BB1A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12324" cy="46780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9F65B3-C2A0-49CF-AF9D-4125602D3022}"/>
              </a:ext>
            </a:extLst>
          </p:cNvPr>
          <p:cNvSpPr txBox="1"/>
          <p:nvPr/>
        </p:nvSpPr>
        <p:spPr>
          <a:xfrm>
            <a:off x="384314" y="4903304"/>
            <a:ext cx="310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y, </a:t>
            </a:r>
            <a:r>
              <a:rPr lang="en-US" altLang="zh-CN" dirty="0" err="1"/>
              <a:t>batchsize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0CB30E-BEF3-4C0E-BF35-98E4C34C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24" y="2689"/>
            <a:ext cx="5011119" cy="46715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0CA46E-F75D-403D-B139-4464DB280D5C}"/>
              </a:ext>
            </a:extLst>
          </p:cNvPr>
          <p:cNvSpPr txBox="1"/>
          <p:nvPr/>
        </p:nvSpPr>
        <p:spPr>
          <a:xfrm>
            <a:off x="6698975" y="4903304"/>
            <a:ext cx="310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 x, </a:t>
            </a:r>
            <a:r>
              <a:rPr lang="en-US" altLang="zh-CN" dirty="0" err="1"/>
              <a:t>batchsize</a:t>
            </a:r>
            <a:r>
              <a:rPr lang="en-US" altLang="zh-CN" dirty="0"/>
              <a:t>=40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5973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62062F-F4FD-400C-ACEB-E243D86E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5720"/>
            <a:ext cx="8394193" cy="7378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4BF3FE-E159-4E42-BA8A-8C82E5AF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96" y="-237744"/>
            <a:ext cx="5427679" cy="50185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67221F-A9BE-4F59-81EF-8DDC02C08F64}"/>
              </a:ext>
            </a:extLst>
          </p:cNvPr>
          <p:cNvSpPr txBox="1"/>
          <p:nvPr/>
        </p:nvSpPr>
        <p:spPr>
          <a:xfrm>
            <a:off x="1033670" y="5658678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Batch=10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1C5887-459C-42E5-9395-117D893D22A8}"/>
              </a:ext>
            </a:extLst>
          </p:cNvPr>
          <p:cNvSpPr txBox="1"/>
          <p:nvPr/>
        </p:nvSpPr>
        <p:spPr>
          <a:xfrm>
            <a:off x="8077200" y="5658678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071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1435C3-FA2B-4198-8D9C-98EF941DD629}"/>
              </a:ext>
            </a:extLst>
          </p:cNvPr>
          <p:cNvSpPr txBox="1"/>
          <p:nvPr/>
        </p:nvSpPr>
        <p:spPr>
          <a:xfrm>
            <a:off x="0" y="662609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Batch=20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CB0FB2-06B6-4F40-A5AC-56C7617F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19" y="1133268"/>
            <a:ext cx="5270077" cy="4591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E2C089-79A2-488F-B1BB-01F7BE9C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40" y="1133268"/>
            <a:ext cx="5242279" cy="459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E52484-7A5A-404F-BCDF-EABC6985A615}"/>
              </a:ext>
            </a:extLst>
          </p:cNvPr>
          <p:cNvSpPr txBox="1"/>
          <p:nvPr/>
        </p:nvSpPr>
        <p:spPr>
          <a:xfrm>
            <a:off x="7427843" y="662609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Batch=5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321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1435C3-FA2B-4198-8D9C-98EF941DD629}"/>
              </a:ext>
            </a:extLst>
          </p:cNvPr>
          <p:cNvSpPr txBox="1"/>
          <p:nvPr/>
        </p:nvSpPr>
        <p:spPr>
          <a:xfrm>
            <a:off x="0" y="92765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Batch=80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FC53DC-01C3-4CDE-B997-17C17CF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35" y="594619"/>
            <a:ext cx="62198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ABCEA4-A3D9-4421-86D3-F9338E209609}"/>
              </a:ext>
            </a:extLst>
          </p:cNvPr>
          <p:cNvSpPr/>
          <p:nvPr/>
        </p:nvSpPr>
        <p:spPr>
          <a:xfrm>
            <a:off x="489357" y="83321"/>
            <a:ext cx="342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Exact DDPG solution as initial guess</a:t>
            </a:r>
          </a:p>
          <a:p>
            <a:r>
              <a:rPr lang="en-US" altLang="zh-CN" sz="1200" dirty="0"/>
              <a:t>With terminal cost=700, incremental cost=10</a:t>
            </a:r>
            <a:endParaRPr lang="zh-CN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ABCEA4-A3D9-4421-86D3-F9338E209609}"/>
              </a:ext>
            </a:extLst>
          </p:cNvPr>
          <p:cNvSpPr/>
          <p:nvPr/>
        </p:nvSpPr>
        <p:spPr>
          <a:xfrm>
            <a:off x="4979347" y="83321"/>
            <a:ext cx="342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Exact DDPG solution as initial guess</a:t>
            </a:r>
          </a:p>
          <a:p>
            <a:r>
              <a:rPr lang="en-US" altLang="zh-CN" sz="1200" dirty="0"/>
              <a:t>With terminal cost=incremental cost=10</a:t>
            </a: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08" y="544986"/>
            <a:ext cx="3462717" cy="2742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1" y="544986"/>
            <a:ext cx="3542900" cy="28105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ABCEA4-A3D9-4421-86D3-F9338E209609}"/>
              </a:ext>
            </a:extLst>
          </p:cNvPr>
          <p:cNvSpPr/>
          <p:nvPr/>
        </p:nvSpPr>
        <p:spPr>
          <a:xfrm>
            <a:off x="275881" y="3355555"/>
            <a:ext cx="342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Changed DDPG solution as initial guess</a:t>
            </a:r>
          </a:p>
          <a:p>
            <a:r>
              <a:rPr lang="en-US" altLang="zh-CN" sz="1200" dirty="0"/>
              <a:t>With terminal cost=700, incremental cost=10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6" y="3817220"/>
            <a:ext cx="3708631" cy="29146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5ABCEA4-A3D9-4421-86D3-F9338E209609}"/>
              </a:ext>
            </a:extLst>
          </p:cNvPr>
          <p:cNvSpPr/>
          <p:nvPr/>
        </p:nvSpPr>
        <p:spPr>
          <a:xfrm>
            <a:off x="4979347" y="3355555"/>
            <a:ext cx="342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Changed DDPG solution as initial guess</a:t>
            </a:r>
          </a:p>
          <a:p>
            <a:r>
              <a:rPr lang="en-US" altLang="zh-CN" sz="1200" dirty="0"/>
              <a:t>With terminal cost=10, incremental cost=10</a:t>
            </a:r>
            <a:endParaRPr lang="zh-CN" altLang="en-US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390" y="3748775"/>
            <a:ext cx="3880288" cy="31107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715703" y="1592882"/>
            <a:ext cx="18524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ptb_coef: 0.0000001</a:t>
            </a:r>
          </a:p>
          <a:p>
            <a:r>
              <a:rPr lang="zh-CN" altLang="en-US" sz="1100" dirty="0"/>
              <a:t>step_coef: 0.00000000001</a:t>
            </a:r>
          </a:p>
        </p:txBody>
      </p:sp>
    </p:spTree>
    <p:extLst>
      <p:ext uri="{BB962C8B-B14F-4D97-AF65-F5344CB8AC3E}">
        <p14:creationId xmlns:p14="http://schemas.microsoft.com/office/powerpoint/2010/main" val="9967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1435C3-FA2B-4198-8D9C-98EF941DD629}"/>
              </a:ext>
            </a:extLst>
          </p:cNvPr>
          <p:cNvSpPr txBox="1"/>
          <p:nvPr/>
        </p:nvSpPr>
        <p:spPr>
          <a:xfrm>
            <a:off x="0" y="92765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Batch=60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D82276-E8D0-43AD-8413-1C9D9897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86" y="460314"/>
            <a:ext cx="6573062" cy="63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17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1435C3-FA2B-4198-8D9C-98EF941DD629}"/>
              </a:ext>
            </a:extLst>
          </p:cNvPr>
          <p:cNvSpPr txBox="1"/>
          <p:nvPr/>
        </p:nvSpPr>
        <p:spPr>
          <a:xfrm>
            <a:off x="0" y="92765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Batch=60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F23F6-A71E-426A-94BD-22CBF98A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0" y="680624"/>
            <a:ext cx="48863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23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839155-58F5-48D3-BC67-EF7CF708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871" y="545410"/>
            <a:ext cx="4791075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BE184D-C46C-42D0-A16B-A1CB940FF5F2}"/>
              </a:ext>
            </a:extLst>
          </p:cNvPr>
          <p:cNvSpPr txBox="1"/>
          <p:nvPr/>
        </p:nvSpPr>
        <p:spPr>
          <a:xfrm>
            <a:off x="463825" y="755374"/>
            <a:ext cx="280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no batching timestep=0.001s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9005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9D20A2-A79C-4345-BEE1-8F844711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402"/>
            <a:ext cx="4895850" cy="3819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27DC0C-3BA9-4B1A-BEE8-BEFD7E1EE336}"/>
              </a:ext>
            </a:extLst>
          </p:cNvPr>
          <p:cNvSpPr txBox="1"/>
          <p:nvPr/>
        </p:nvSpPr>
        <p:spPr>
          <a:xfrm>
            <a:off x="0" y="79072"/>
            <a:ext cx="322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batch=60 </a:t>
            </a:r>
          </a:p>
          <a:p>
            <a:r>
              <a:rPr lang="en-US" altLang="zh-CN" dirty="0"/>
              <a:t>check starts at 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8A0B78-F219-4FF9-A923-2D517EF9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06" y="1002401"/>
            <a:ext cx="5188741" cy="50319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393F3E-CB11-45B3-9F55-9ABEE378DEF8}"/>
              </a:ext>
            </a:extLst>
          </p:cNvPr>
          <p:cNvSpPr txBox="1"/>
          <p:nvPr/>
        </p:nvSpPr>
        <p:spPr>
          <a:xfrm>
            <a:off x="5221046" y="79072"/>
            <a:ext cx="374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batch=60 </a:t>
            </a:r>
          </a:p>
          <a:p>
            <a:r>
              <a:rPr lang="en-US" altLang="zh-CN" dirty="0"/>
              <a:t>check starts at 31, same </a:t>
            </a:r>
            <a:r>
              <a:rPr lang="en-US" altLang="zh-CN" dirty="0" err="1"/>
              <a:t>abcd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5997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E62387-C167-4A6A-9DF5-CD7AB247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0" y="1263718"/>
            <a:ext cx="4695825" cy="3800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F1CBF6-DF10-4CE6-9F3B-F4F8EA9AE38E}"/>
              </a:ext>
            </a:extLst>
          </p:cNvPr>
          <p:cNvSpPr txBox="1"/>
          <p:nvPr/>
        </p:nvSpPr>
        <p:spPr>
          <a:xfrm>
            <a:off x="0" y="79072"/>
            <a:ext cx="322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batch=30 </a:t>
            </a:r>
          </a:p>
          <a:p>
            <a:r>
              <a:rPr lang="en-US" altLang="zh-CN" dirty="0"/>
              <a:t>check starts at 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AD1807-5FAD-49D7-BCF5-C531D350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68" y="1254193"/>
            <a:ext cx="4752975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7494FA-F452-4A3F-BC69-281A93F79635}"/>
              </a:ext>
            </a:extLst>
          </p:cNvPr>
          <p:cNvSpPr txBox="1"/>
          <p:nvPr/>
        </p:nvSpPr>
        <p:spPr>
          <a:xfrm>
            <a:off x="6235148" y="79072"/>
            <a:ext cx="322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batch=30 </a:t>
            </a:r>
          </a:p>
          <a:p>
            <a:r>
              <a:rPr lang="en-US" altLang="zh-CN" dirty="0"/>
              <a:t>check starts at 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3104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4A9637-0A07-4AD5-BCD8-2C76E0FA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03" y="1519237"/>
            <a:ext cx="6206780" cy="5153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D4DD2D-C2FA-49CF-8103-DAF72F046511}"/>
              </a:ext>
            </a:extLst>
          </p:cNvPr>
          <p:cNvSpPr txBox="1"/>
          <p:nvPr/>
        </p:nvSpPr>
        <p:spPr>
          <a:xfrm>
            <a:off x="0" y="79072"/>
            <a:ext cx="3224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batch=400 </a:t>
            </a:r>
          </a:p>
          <a:p>
            <a:r>
              <a:rPr lang="en-US" altLang="zh-CN" dirty="0"/>
              <a:t>check starts at 1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matchq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7BCC2-EF38-4BA9-8021-FB2ED587FC5B}"/>
              </a:ext>
            </a:extLst>
          </p:cNvPr>
          <p:cNvSpPr txBox="1"/>
          <p:nvPr/>
        </p:nvSpPr>
        <p:spPr>
          <a:xfrm>
            <a:off x="8931965" y="914400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Noise=5%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6852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28C74A-3553-4FB2-87F5-DAB26656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78" y="686881"/>
            <a:ext cx="7734332" cy="47465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6E31B5-AC9F-417A-8DCD-E0EA5745C399}"/>
              </a:ext>
            </a:extLst>
          </p:cNvPr>
          <p:cNvSpPr txBox="1"/>
          <p:nvPr/>
        </p:nvSpPr>
        <p:spPr>
          <a:xfrm>
            <a:off x="145774" y="86716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r>
              <a:rPr lang="en-US" altLang="zh-CN" dirty="0"/>
              <a:t> noise=10%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Average=1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916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E17A61-0839-4890-82FF-35E3B5CC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07" y="1302986"/>
            <a:ext cx="7897288" cy="47863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72277" y="145774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with D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Averaged over 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0456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2781" y="119269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with D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8E2ED0-6040-4AE1-9BE9-4006A597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69" y="1258957"/>
            <a:ext cx="8558123" cy="52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69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19270" y="132522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Averaged over 100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49280C-22C6-4823-BE16-C6E579EA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44" y="1439214"/>
            <a:ext cx="8383734" cy="50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850A9F-386B-40B8-B085-0079C19D3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40309"/>
              </p:ext>
            </p:extLst>
          </p:nvPr>
        </p:nvGraphicFramePr>
        <p:xfrm>
          <a:off x="8238392" y="3840480"/>
          <a:ext cx="291057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43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26.54s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999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Final error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(0.04,0.008)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109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856F139-9964-4DE0-B290-8C344176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3"/>
            <a:ext cx="4074950" cy="3178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BF8986-0AB3-4C2A-90EE-A87FB651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77" y="58723"/>
            <a:ext cx="4076262" cy="31786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B090AB-1F39-467A-945E-EA253E88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0" y="3555367"/>
            <a:ext cx="3926267" cy="30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20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0" y="63938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5272F-A730-4B02-B687-CBFE3B47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31" y="1818264"/>
            <a:ext cx="8168396" cy="50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327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212033" y="39757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4520DE-B25C-4866-9804-F8485C3F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1598001"/>
            <a:ext cx="8015673" cy="49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1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85529" y="145774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35D8D-5508-4017-ABB7-BB47EB97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20" y="1467161"/>
            <a:ext cx="8320450" cy="51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11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238538" y="185531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078FFA-A3EA-41EE-8919-7DFB17A2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52" y="1515218"/>
            <a:ext cx="8411613" cy="52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502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85529" y="80811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2927C-2310-4151-ADF4-7F777B7D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1835137"/>
            <a:ext cx="7990937" cy="48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80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72277" y="0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Batch=160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1B0C6-B9F9-4D16-A8D6-138F9121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1418982"/>
            <a:ext cx="8266413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93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9025" y="185531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Batch=40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99FE63-4336-4716-B006-EB1D271D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98" y="1835137"/>
            <a:ext cx="7473619" cy="4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679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19268" y="0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D=0</a:t>
            </a:r>
          </a:p>
          <a:p>
            <a:r>
              <a:rPr lang="en-US" altLang="zh-CN" dirty="0"/>
              <a:t>Batch=40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BE4C50-CBE8-4A2B-95BA-ACB962DC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7616"/>
            <a:ext cx="10366645" cy="63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425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319F3F-506C-47A2-8CA8-443A4F19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28" y="1776992"/>
            <a:ext cx="8314863" cy="50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35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35ABF-DAC7-48AD-AE2A-E00FDADC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62" y="1197864"/>
            <a:ext cx="8059660" cy="49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0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850A9F-386B-40B8-B085-0079C19D3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82055"/>
              </p:ext>
            </p:extLst>
          </p:nvPr>
        </p:nvGraphicFramePr>
        <p:xfrm>
          <a:off x="5528748" y="3815313"/>
          <a:ext cx="291057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43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39.4s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3055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10*I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369AE9F9-ED52-4E0D-8EA8-B7556A53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3" y="0"/>
            <a:ext cx="4105563" cy="3178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645D34-EA99-47BF-95FD-79AF0F8B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78873" cy="31786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6430F4-4C9F-4504-BC3F-4B46A186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381"/>
            <a:ext cx="4350267" cy="3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79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7DC64-A2E4-4BC5-8BFC-6865E6D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3" y="1139095"/>
            <a:ext cx="8422553" cy="51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8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74FE-B5E4-43CF-8E2C-69DE34B2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1534695"/>
            <a:ext cx="7975536" cy="47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77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A7AEE-6184-4CF2-88C6-6FA912EA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386"/>
            <a:ext cx="5200290" cy="36688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A41825-1F96-4558-9737-B6C717BFE421}"/>
              </a:ext>
            </a:extLst>
          </p:cNvPr>
          <p:cNvSpPr txBox="1"/>
          <p:nvPr/>
        </p:nvSpPr>
        <p:spPr>
          <a:xfrm>
            <a:off x="1311966" y="441054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transformation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99837-8A6A-40DF-A11C-D92B35C6E49F}"/>
              </a:ext>
            </a:extLst>
          </p:cNvPr>
          <p:cNvSpPr txBox="1"/>
          <p:nvPr/>
        </p:nvSpPr>
        <p:spPr>
          <a:xfrm>
            <a:off x="7361583" y="441054"/>
            <a:ext cx="28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 transformation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7B2BA-D83F-4FB5-A964-5750397C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91" y="802528"/>
            <a:ext cx="5211428" cy="3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357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885B2-0A5C-43C1-8B9A-F536885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5435090" cy="383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2A047-5A49-4BBF-9B0C-73B414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0" y="1205948"/>
            <a:ext cx="5435090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84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A41825-1F96-4558-9737-B6C717BFE421}"/>
              </a:ext>
            </a:extLst>
          </p:cNvPr>
          <p:cNvSpPr txBox="1"/>
          <p:nvPr/>
        </p:nvSpPr>
        <p:spPr>
          <a:xfrm>
            <a:off x="1311966" y="441054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transformation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759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99837-8A6A-40DF-A11C-D92B35C6E49F}"/>
              </a:ext>
            </a:extLst>
          </p:cNvPr>
          <p:cNvSpPr txBox="1"/>
          <p:nvPr/>
        </p:nvSpPr>
        <p:spPr>
          <a:xfrm>
            <a:off x="7361583" y="441054"/>
            <a:ext cx="28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 transformation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8211CE-E737-43A1-A028-C88FE775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903"/>
            <a:ext cx="5642479" cy="41385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BEB93B-A2BA-48F4-8E0F-B44F1D82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79" y="1128903"/>
            <a:ext cx="5642480" cy="41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049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2662B8-C6EA-4C1C-B9D5-6D5FEACA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46" y="164007"/>
            <a:ext cx="6351428" cy="62660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Index=9:10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8293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4C162B-A3C3-4903-921D-EACA98F8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8" y="487062"/>
            <a:ext cx="8979922" cy="55425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6737BB-FBD8-4C91-B72B-33502BE0B7A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Index=1:2</a:t>
            </a:r>
          </a:p>
          <a:p>
            <a:r>
              <a:rPr lang="en-US" altLang="zh-CN" dirty="0" err="1"/>
              <a:t>closedloop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2614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79EC07-D8AE-4291-9DF9-AA031F11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35" y="845129"/>
            <a:ext cx="9039984" cy="56285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8E41BF-7CA1-4600-A3F0-CDDCABE80416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Index=9:10</a:t>
            </a:r>
          </a:p>
          <a:p>
            <a:r>
              <a:rPr lang="en-US" altLang="zh-CN" dirty="0" err="1"/>
              <a:t>closedloop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433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9BE0C-12ED-49AB-B85B-E895885D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56" y="1342176"/>
            <a:ext cx="7232687" cy="44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60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FB1B66-5F10-41C9-8FBE-B6AE47C5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13" y="773949"/>
            <a:ext cx="8759688" cy="53101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D7D6F8-0657-4FAD-A630-3C17D6F32A73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Batch=80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2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399823"/>
            <a:ext cx="54170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Problem statement: </a:t>
            </a:r>
          </a:p>
          <a:p>
            <a:pPr lvl="1" defTabSz="914400"/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We want the pendulum to swing up to the upright position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 dimension of states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1 control inputs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2D planar motion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Simulation time 3s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Initial position: rest position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Target position: upright position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 steps: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Find open loop optimal control using gradient descending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Do system identification along the trajectory and top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Apply discrete LQR controller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1" y="543701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638345-01E3-45CD-A700-1659B55F18A7}"/>
              </a:ext>
            </a:extLst>
          </p:cNvPr>
          <p:cNvSpPr txBox="1"/>
          <p:nvPr/>
        </p:nvSpPr>
        <p:spPr>
          <a:xfrm>
            <a:off x="6796315" y="3565804"/>
            <a:ext cx="589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States: 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Pendulum: angle, angular velocity</a:t>
            </a:r>
            <a:endParaRPr lang="zh-CN" alt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64DA2E-549F-4856-B2E4-B884F567C668}"/>
              </a:ext>
            </a:extLst>
          </p:cNvPr>
          <p:cNvSpPr txBox="1"/>
          <p:nvPr/>
        </p:nvSpPr>
        <p:spPr>
          <a:xfrm>
            <a:off x="6796315" y="4494924"/>
            <a:ext cx="619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Control inputs: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motor at the pin point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703793-D50D-4593-B49A-592CB2CC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1" y="1651518"/>
            <a:ext cx="4796313" cy="41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9" y="456835"/>
            <a:ext cx="4801694" cy="32011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61" y="456835"/>
            <a:ext cx="4725477" cy="3201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39" y="3767958"/>
            <a:ext cx="20669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49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AC4055-1112-46C4-A67A-AE2DDA4F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96" y="709430"/>
            <a:ext cx="8444875" cy="52010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CE194B-CE95-4594-9D30-9E47224CEE9D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Batch=80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3773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859CF0-2BBE-4C5D-98CC-A346228C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60" y="578984"/>
            <a:ext cx="9015780" cy="54211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Batch=80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4226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Batch=80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Y(1:2,9:10)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2ECF93-7C8C-471D-BABF-BD177D05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11" y="3018267"/>
            <a:ext cx="6318290" cy="38397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D3F71C-138C-4E57-8E09-F768780F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48" y="-97308"/>
            <a:ext cx="6318290" cy="39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673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256FE-E677-4482-AEB0-EC08376E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50283"/>
            <a:ext cx="8913576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854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2A179-09ED-47CE-8940-3C45582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9" y="345143"/>
            <a:ext cx="8879896" cy="5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751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Batch=1500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667CB-2450-4736-8962-B08AB8BE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2" y="923134"/>
            <a:ext cx="8381504" cy="50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32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4" y="695897"/>
            <a:ext cx="21315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2368E-A86C-4B7E-9191-634B49E4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1" y="695897"/>
            <a:ext cx="8750412" cy="52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992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500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51A9A-7CD3-4A2C-806D-5B25465B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6" y="695897"/>
            <a:ext cx="7144096" cy="55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670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1000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97E9B2-9E81-46EC-B351-D6B3FA15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698" y="490332"/>
            <a:ext cx="7814018" cy="60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745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1300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B908-9AD6-4836-9BBF-ABD971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1" y="772741"/>
            <a:ext cx="7024826" cy="544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BA76332-3841-4007-9889-6B4E684DB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89786"/>
              </p:ext>
            </p:extLst>
          </p:nvPr>
        </p:nvGraphicFramePr>
        <p:xfrm>
          <a:off x="7899620" y="3713713"/>
          <a:ext cx="291057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43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3277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1111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(0.5%)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36159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700*I</a:t>
                      </a:r>
                      <a:r>
                        <a:rPr lang="zh-CN" altLang="en-US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，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r=0.00001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427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44BE87C-D4E8-4D02-8969-29E47A33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811" y="12419"/>
            <a:ext cx="4332632" cy="3390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A2E5C5-22B0-428B-A31E-F8D87FA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" y="0"/>
            <a:ext cx="4412240" cy="3415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1B0A4-E3ED-4B51-8E20-7A64C260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11" y="3620654"/>
            <a:ext cx="3330379" cy="2573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169470-5FB9-4C61-B91A-4FB7718F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67506"/>
            <a:ext cx="4292382" cy="32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78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D1EFF-1423-435F-80EB-4342EC9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1" y="993913"/>
            <a:ext cx="8403253" cy="50623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6382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1600 steps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C1F8C3-B021-4FEA-8470-3754158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22" y="402296"/>
            <a:ext cx="6879052" cy="53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649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</a:p>
          <a:p>
            <a:r>
              <a:rPr lang="en-US" altLang="zh-CN" dirty="0"/>
              <a:t>Measurement noise N(0,2)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EEBF9-0483-41DD-965A-33D4A7AB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01265"/>
            <a:ext cx="5462244" cy="4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FCBE269-78D3-4180-9BC3-9D4F38F1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235" y="1215479"/>
            <a:ext cx="6858559" cy="5414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ABE900-E816-41B1-8635-AA8C3956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21" y="3192169"/>
            <a:ext cx="4249772" cy="3264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66EDB7-9A55-4768-97B7-A9465D13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559" y="-128006"/>
            <a:ext cx="4283325" cy="3320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7844A0-B8FD-4A80-A9C6-006BC9BB8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37" y="-792996"/>
            <a:ext cx="9496136" cy="72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D93D17-EEC5-4DAB-A33C-DE6B4D48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445214"/>
            <a:ext cx="3555681" cy="25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Cartpole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27C881-6CF3-4D84-92E7-85BB3FA74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" r="2709" b="-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1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399823"/>
            <a:ext cx="54170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pole to swing up to the upright position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 dimension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3333333s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rest position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 position: upright position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 and top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Apply discrete LQR controller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1" y="543701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638345-01E3-45CD-A700-1659B55F18A7}"/>
              </a:ext>
            </a:extLst>
          </p:cNvPr>
          <p:cNvSpPr txBox="1"/>
          <p:nvPr/>
        </p:nvSpPr>
        <p:spPr>
          <a:xfrm>
            <a:off x="6774972" y="3198200"/>
            <a:ext cx="58969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States: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Cart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: position, velocity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Agency FB" panose="020B0503020202020204" pitchFamily="34" charset="0"/>
              </a:rPr>
              <a:t>Pole: angle, angular velocity</a:t>
            </a:r>
            <a:endParaRPr lang="zh-CN" altLang="en-US" sz="20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64DA2E-549F-4856-B2E4-B884F567C668}"/>
              </a:ext>
            </a:extLst>
          </p:cNvPr>
          <p:cNvSpPr txBox="1"/>
          <p:nvPr/>
        </p:nvSpPr>
        <p:spPr>
          <a:xfrm>
            <a:off x="6774972" y="4511963"/>
            <a:ext cx="619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Control inputs: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motor for the cart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6D139D-44CB-4A7A-8E46-D1B26D53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25" y="1343607"/>
            <a:ext cx="4808974" cy="41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583F2-6446-4F74-946F-1713230F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1878509" y="4781446"/>
            <a:ext cx="3366627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Perturb level = standard deviation/|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Umax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|*100%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Zero mean Gaussian noise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Averaged by 200 runs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6127750" y="4793445"/>
            <a:ext cx="3512500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delta_X2 + X2 =  f(X1 + delta_X1, 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delta_X2’ + X2 = A*(X1 + delta_X1) + B*(U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Error = (delta_X2’ – delta_X2)/delta_X2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D6374">
                  <a:lumMod val="50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45C185-BE4B-4F95-8C63-7B585DF3F82D}"/>
              </a:ext>
            </a:extLst>
          </p:cNvPr>
          <p:cNvSpPr txBox="1"/>
          <p:nvPr/>
        </p:nvSpPr>
        <p:spPr>
          <a:xfrm>
            <a:off x="457200" y="304453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48FA02F7-406F-4C82-AAC8-18DD34CDD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648592"/>
              </p:ext>
            </p:extLst>
          </p:nvPr>
        </p:nvGraphicFramePr>
        <p:xfrm>
          <a:off x="576929" y="629630"/>
          <a:ext cx="5239250" cy="406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48FA02F7-406F-4C82-AAC8-18DD34CDD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681448"/>
              </p:ext>
            </p:extLst>
          </p:nvPr>
        </p:nvGraphicFramePr>
        <p:xfrm>
          <a:off x="5816179" y="629631"/>
          <a:ext cx="5239250" cy="4151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704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4416511" y="1899307"/>
            <a:ext cx="1334020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Timestep: 0.5s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Sysid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noise: 60%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643466" y="639314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Closed-loop Performance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434305" y="108273"/>
            <a:ext cx="2632452" cy="132343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X2 =  f(X1, U),  X2’’ = f(X1, 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X2’ = A*(X1) + B*(U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Closed-loop error = (X2’ – X2)/X2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Open-loop error = (X2’’ – X2)/X2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200 runs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D6374">
                  <a:lumMod val="50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B9C082-3413-430D-BDB2-D1C02797430D}"/>
              </a:ext>
            </a:extLst>
          </p:cNvPr>
          <p:cNvSpPr txBox="1"/>
          <p:nvPr/>
        </p:nvSpPr>
        <p:spPr>
          <a:xfrm>
            <a:off x="643465" y="24059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150BB-2F6C-4622-8117-3E0CC887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508307"/>
            <a:ext cx="5623274" cy="42414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90368C-B4CE-44C9-A30A-D6A6F76E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67" y="2404007"/>
            <a:ext cx="5766032" cy="43046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E444213-15DD-4013-A4D6-11ABB56C25D9}"/>
              </a:ext>
            </a:extLst>
          </p:cNvPr>
          <p:cNvSpPr txBox="1"/>
          <p:nvPr/>
        </p:nvSpPr>
        <p:spPr>
          <a:xfrm>
            <a:off x="10127135" y="1831756"/>
            <a:ext cx="11657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Timestep: 0.5s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Sysid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noise: 1%</a:t>
            </a:r>
          </a:p>
        </p:txBody>
      </p:sp>
    </p:spTree>
    <p:extLst>
      <p:ext uri="{BB962C8B-B14F-4D97-AF65-F5344CB8AC3E}">
        <p14:creationId xmlns:p14="http://schemas.microsoft.com/office/powerpoint/2010/main" val="393104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4416511" y="1899307"/>
            <a:ext cx="1334020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Timestep: 0.5s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Sysid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noise: 0.3%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643466" y="639314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Closed-loop Performance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434305" y="108273"/>
            <a:ext cx="2632452" cy="132343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X2 =  f(X1, U),  X2’’ = f(X1, 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X2’ = A*(X1) + B*(U +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delta_U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Closed-loop error = (X2’ – X2)/X2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Open-loop error = (X2’’ – X2)/X2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D6374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200 runs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D6374">
                  <a:lumMod val="50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B9C082-3413-430D-BDB2-D1C02797430D}"/>
              </a:ext>
            </a:extLst>
          </p:cNvPr>
          <p:cNvSpPr txBox="1"/>
          <p:nvPr/>
        </p:nvSpPr>
        <p:spPr>
          <a:xfrm>
            <a:off x="643465" y="24059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444213-15DD-4013-A4D6-11ABB56C25D9}"/>
              </a:ext>
            </a:extLst>
          </p:cNvPr>
          <p:cNvSpPr txBox="1"/>
          <p:nvPr/>
        </p:nvSpPr>
        <p:spPr>
          <a:xfrm>
            <a:off x="9950791" y="1819232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Timestep: 0.5s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Sysid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noise: 0.01%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0E236D-974A-4CC7-B400-DB4E9744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2509236"/>
            <a:ext cx="5562894" cy="4199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ACF22D-A4EA-46D2-BCCA-EC66B61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71" y="2484082"/>
            <a:ext cx="5562894" cy="42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C9F08D-B8C4-436E-AE9F-63875B662883}"/>
              </a:ext>
            </a:extLst>
          </p:cNvPr>
          <p:cNvSpPr txBox="1"/>
          <p:nvPr/>
        </p:nvSpPr>
        <p:spPr>
          <a:xfrm>
            <a:off x="4086723" y="3319744"/>
            <a:ext cx="1255472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10%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5BAB72-C373-4E72-89BC-BCBD99810F6E}"/>
              </a:ext>
            </a:extLst>
          </p:cNvPr>
          <p:cNvSpPr txBox="1"/>
          <p:nvPr/>
        </p:nvSpPr>
        <p:spPr>
          <a:xfrm>
            <a:off x="2857611" y="18879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05951-636D-4ECA-B06E-06A3F94B47B1}"/>
              </a:ext>
            </a:extLst>
          </p:cNvPr>
          <p:cNvSpPr txBox="1"/>
          <p:nvPr/>
        </p:nvSpPr>
        <p:spPr>
          <a:xfrm>
            <a:off x="604197" y="68050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Cartpole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EBFBC-5252-4120-81A3-83A9BE55C37D}"/>
              </a:ext>
            </a:extLst>
          </p:cNvPr>
          <p:cNvSpPr txBox="1"/>
          <p:nvPr/>
        </p:nvSpPr>
        <p:spPr>
          <a:xfrm>
            <a:off x="8613634" y="3319743"/>
            <a:ext cx="11657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5BF54-F5ED-4043-B4A4-B94827F1DC32}"/>
              </a:ext>
            </a:extLst>
          </p:cNvPr>
          <p:cNvSpPr txBox="1"/>
          <p:nvPr/>
        </p:nvSpPr>
        <p:spPr>
          <a:xfrm>
            <a:off x="126845" y="3395977"/>
            <a:ext cx="1301959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60%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93CF23-1DF1-47F8-A119-275D8AA4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86552"/>
            <a:ext cx="3806545" cy="2860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32147E-7B57-4054-8AC1-DC65CBA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545" y="432576"/>
            <a:ext cx="3806545" cy="28871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83D0FD-74FE-4B71-AA3E-1D230A44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00" y="3999274"/>
            <a:ext cx="3867869" cy="29199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03BEC7-BB1A-4476-A5F4-318D21059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45" y="4005271"/>
            <a:ext cx="3776180" cy="28602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D5B6A8-1C91-43F8-AF6D-07B47F01FFCB}"/>
              </a:ext>
            </a:extLst>
          </p:cNvPr>
          <p:cNvSpPr txBox="1"/>
          <p:nvPr/>
        </p:nvSpPr>
        <p:spPr>
          <a:xfrm>
            <a:off x="309989" y="4346828"/>
            <a:ext cx="1334020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0.3%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F4B722-19AA-4CE5-A1A1-E378532C9817}"/>
              </a:ext>
            </a:extLst>
          </p:cNvPr>
          <p:cNvSpPr txBox="1"/>
          <p:nvPr/>
        </p:nvSpPr>
        <p:spPr>
          <a:xfrm>
            <a:off x="6995995" y="4346828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0.01%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2E80DB-DC7E-41FA-B4FD-61DCD89A8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090" y="432576"/>
            <a:ext cx="3800928" cy="28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8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583F2-6446-4F74-946F-1713230F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1878509" y="4781446"/>
            <a:ext cx="3366627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Perturb level = standard deviation/|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Umax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|*100%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Zero mean Gaussian noise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Averaged by 200 runs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5B388D-8A4A-4B07-A95E-C26DEA4FF672}"/>
              </a:ext>
            </a:extLst>
          </p:cNvPr>
          <p:cNvSpPr txBox="1"/>
          <p:nvPr/>
        </p:nvSpPr>
        <p:spPr>
          <a:xfrm>
            <a:off x="760140" y="6129371"/>
            <a:ext cx="938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From the figures, the error decreases as timestep decreases. The best perturb level for system identification is between 0.2</a:t>
            </a:r>
            <a:r>
              <a:rPr lang="zh-CN" altLang="en-US" dirty="0">
                <a:latin typeface="Agency FB" panose="020B0503020202020204" pitchFamily="34" charset="0"/>
              </a:rPr>
              <a:t> </a:t>
            </a:r>
            <a:r>
              <a:rPr lang="en-US" altLang="zh-CN" dirty="0">
                <a:latin typeface="Agency FB" panose="020B0503020202020204" pitchFamily="34" charset="0"/>
              </a:rPr>
              <a:t>and</a:t>
            </a:r>
            <a:r>
              <a:rPr lang="zh-CN" altLang="en-US" dirty="0">
                <a:latin typeface="Agency FB" panose="020B0503020202020204" pitchFamily="34" charset="0"/>
              </a:rPr>
              <a:t> </a:t>
            </a:r>
            <a:r>
              <a:rPr lang="en-US" altLang="zh-CN" dirty="0">
                <a:latin typeface="Agency FB" panose="020B0503020202020204" pitchFamily="34" charset="0"/>
              </a:rPr>
              <a:t>0.3.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6127750" y="4793445"/>
            <a:ext cx="3512500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 + X2 =  f(X1 + delta_X1,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delta_X2’ + X2 = A*(X1 + delta_X1)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Error = (delta_X2’ – delta_X2)/delta_X2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0DECD0-8E12-495A-930F-08BC95B7995A}"/>
              </a:ext>
            </a:extLst>
          </p:cNvPr>
          <p:cNvSpPr txBox="1"/>
          <p:nvPr/>
        </p:nvSpPr>
        <p:spPr>
          <a:xfrm>
            <a:off x="457199" y="510145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48FA02F7-406F-4C82-AAC8-18DD34CDD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748534"/>
              </p:ext>
            </p:extLst>
          </p:nvPr>
        </p:nvGraphicFramePr>
        <p:xfrm>
          <a:off x="618314" y="1030609"/>
          <a:ext cx="5316571" cy="355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48FA02F7-406F-4C82-AAC8-18DD34CDD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61488"/>
              </p:ext>
            </p:extLst>
          </p:nvPr>
        </p:nvGraphicFramePr>
        <p:xfrm>
          <a:off x="5934885" y="924656"/>
          <a:ext cx="5239250" cy="3771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086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C9F08D-B8C4-436E-AE9F-63875B662883}"/>
              </a:ext>
            </a:extLst>
          </p:cNvPr>
          <p:cNvSpPr txBox="1"/>
          <p:nvPr/>
        </p:nvSpPr>
        <p:spPr>
          <a:xfrm>
            <a:off x="5184884" y="3556685"/>
            <a:ext cx="1255472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10%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5BAB72-C373-4E72-89BC-BCBD99810F6E}"/>
              </a:ext>
            </a:extLst>
          </p:cNvPr>
          <p:cNvSpPr txBox="1"/>
          <p:nvPr/>
        </p:nvSpPr>
        <p:spPr>
          <a:xfrm>
            <a:off x="2857611" y="18879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05951-636D-4ECA-B06E-06A3F94B47B1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Cartpole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EBFBC-5252-4120-81A3-83A9BE55C37D}"/>
              </a:ext>
            </a:extLst>
          </p:cNvPr>
          <p:cNvSpPr txBox="1"/>
          <p:nvPr/>
        </p:nvSpPr>
        <p:spPr>
          <a:xfrm>
            <a:off x="8274363" y="3556684"/>
            <a:ext cx="1172116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5BF54-F5ED-4043-B4A4-B94827F1DC32}"/>
              </a:ext>
            </a:extLst>
          </p:cNvPr>
          <p:cNvSpPr txBox="1"/>
          <p:nvPr/>
        </p:nvSpPr>
        <p:spPr>
          <a:xfrm>
            <a:off x="1073196" y="3556685"/>
            <a:ext cx="1301959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60%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21EE3A-9021-4BAC-8FB6-0BE03D72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16" y="4141459"/>
            <a:ext cx="3924893" cy="2931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7FB330-F1B3-4583-8A85-2099EAD5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06" y="567960"/>
            <a:ext cx="3956552" cy="29785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922F76-363F-4F21-9A1F-3D3891A5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115" y="593822"/>
            <a:ext cx="3936583" cy="29785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0BA239-F5DA-48AB-A39C-1D02CE37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92" y="1283262"/>
            <a:ext cx="3729569" cy="27945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5EA095-3F8D-41A4-A53A-871F9912FE8F}"/>
              </a:ext>
            </a:extLst>
          </p:cNvPr>
          <p:cNvSpPr txBox="1"/>
          <p:nvPr/>
        </p:nvSpPr>
        <p:spPr>
          <a:xfrm>
            <a:off x="7302411" y="4469840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0.01%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B63C6E-21A9-493B-96FC-C22BB8B7D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751" y="4177455"/>
            <a:ext cx="3956635" cy="29785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9929777-CFE7-4ADA-845F-25D5605A6263}"/>
              </a:ext>
            </a:extLst>
          </p:cNvPr>
          <p:cNvSpPr txBox="1"/>
          <p:nvPr/>
        </p:nvSpPr>
        <p:spPr>
          <a:xfrm>
            <a:off x="2292680" y="4505837"/>
            <a:ext cx="1334020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0.3%</a:t>
            </a:r>
          </a:p>
        </p:txBody>
      </p:sp>
    </p:spTree>
    <p:extLst>
      <p:ext uri="{BB962C8B-B14F-4D97-AF65-F5344CB8AC3E}">
        <p14:creationId xmlns:p14="http://schemas.microsoft.com/office/powerpoint/2010/main" val="118682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2DB415-F766-47BF-BF25-9A0811D8F080}"/>
              </a:ext>
            </a:extLst>
          </p:cNvPr>
          <p:cNvSpPr txBox="1"/>
          <p:nvPr/>
        </p:nvSpPr>
        <p:spPr>
          <a:xfrm>
            <a:off x="0" y="33397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8B55449-ED4C-4A0B-87FA-09C75D3E8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3793"/>
              </p:ext>
            </p:extLst>
          </p:nvPr>
        </p:nvGraphicFramePr>
        <p:xfrm>
          <a:off x="3118779" y="2987442"/>
          <a:ext cx="626035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461">
                  <a:extLst>
                    <a:ext uri="{9D8B030D-6E8A-4147-A177-3AD203B41FA5}">
                      <a16:colId xmlns:a16="http://schemas.microsoft.com/office/drawing/2014/main" val="2847726395"/>
                    </a:ext>
                  </a:extLst>
                </a:gridCol>
                <a:gridCol w="1092461">
                  <a:extLst>
                    <a:ext uri="{9D8B030D-6E8A-4147-A177-3AD203B41FA5}">
                      <a16:colId xmlns:a16="http://schemas.microsoft.com/office/drawing/2014/main" val="3901272979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2889s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2935s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1755s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264.7s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1111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1388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666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462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360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17898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3.06s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2.82s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2.74s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~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0.002s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7.76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7.3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10.2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6.64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919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399823"/>
            <a:ext cx="54170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pole to swing up to the upright position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dimension of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25s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rest position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 position: upright position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 and top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Apply discrete LQR controller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1" y="543701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638345-01E3-45CD-A700-1659B55F18A7}"/>
              </a:ext>
            </a:extLst>
          </p:cNvPr>
          <p:cNvSpPr txBox="1"/>
          <p:nvPr/>
        </p:nvSpPr>
        <p:spPr>
          <a:xfrm>
            <a:off x="6774972" y="3198200"/>
            <a:ext cx="58969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States: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Cart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: position, velocity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Agency FB" panose="020B0503020202020204" pitchFamily="34" charset="0"/>
              </a:rPr>
              <a:t>Pole: angle, angular velocity</a:t>
            </a:r>
            <a:endParaRPr lang="zh-CN" altLang="en-US" sz="20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64DA2E-549F-4856-B2E4-B884F567C668}"/>
              </a:ext>
            </a:extLst>
          </p:cNvPr>
          <p:cNvSpPr txBox="1"/>
          <p:nvPr/>
        </p:nvSpPr>
        <p:spPr>
          <a:xfrm>
            <a:off x="6774972" y="4511963"/>
            <a:ext cx="619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Control inputs: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motor for the cart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6D139D-44CB-4A7A-8E46-D1B26D53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25" y="1343607"/>
            <a:ext cx="4808974" cy="41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1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F33430-25FF-49A6-A650-1CB7271F7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32125"/>
              </p:ext>
            </p:extLst>
          </p:nvPr>
        </p:nvGraphicFramePr>
        <p:xfrm>
          <a:off x="7413115" y="184666"/>
          <a:ext cx="4971577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201988684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0.05s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25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783.22s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1314s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2999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3333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0.58s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0.8s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0.026s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13.6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Final error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(0.13,0.18,0.2,0.26)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(0.05,0.14,0.26,0.22)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1097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120 120 600 120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480 240 720 240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DEA25CD-CB5B-4B86-9AB9-6C1070CF498C}"/>
              </a:ext>
            </a:extLst>
          </p:cNvPr>
          <p:cNvSpPr txBox="1"/>
          <p:nvPr/>
        </p:nvSpPr>
        <p:spPr>
          <a:xfrm>
            <a:off x="0" y="0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Cartpole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0257CD-8957-41FD-AC90-C978AE9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" y="369332"/>
            <a:ext cx="4174319" cy="31695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A93D-B3B1-4D1A-A8F8-2A8F7752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" y="3538928"/>
            <a:ext cx="4157596" cy="3169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A7449C-F87B-4F17-9396-08FCB9679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70" y="3538928"/>
            <a:ext cx="4157597" cy="31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5B9740-C29D-4848-A680-F6E53C29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02" y="0"/>
            <a:ext cx="5425557" cy="3955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9F8E80-4347-4D0C-AB89-3B898C43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92" y="0"/>
            <a:ext cx="5565575" cy="40517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1CB7D7-4BFB-4001-953F-291B170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" y="4051737"/>
            <a:ext cx="3901066" cy="297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96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F4F2F8-01D7-4CFE-9069-9C185E5F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" y="127775"/>
            <a:ext cx="4726631" cy="3752339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B87498-16F4-4862-BDB9-ADA10465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27042"/>
              </p:ext>
            </p:extLst>
          </p:nvPr>
        </p:nvGraphicFramePr>
        <p:xfrm>
          <a:off x="1680818" y="3880114"/>
          <a:ext cx="3277929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543s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1666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1.1s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480 240 720 240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D46A47F-C1DF-4180-9932-63AFC1C3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223" y="127776"/>
            <a:ext cx="5638513" cy="41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79594-9FD0-4702-9A55-94C8E867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" y="498672"/>
            <a:ext cx="3433762" cy="2652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3140B7-07F7-4296-8056-080DCBF8D842}"/>
              </a:ext>
            </a:extLst>
          </p:cNvPr>
          <p:cNvSpPr txBox="1"/>
          <p:nvPr/>
        </p:nvSpPr>
        <p:spPr>
          <a:xfrm>
            <a:off x="387927" y="221673"/>
            <a:ext cx="130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20 10 30 10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1979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836E7A-9568-41E6-BE75-5758245DC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20853"/>
              </p:ext>
            </p:extLst>
          </p:nvPr>
        </p:nvGraphicFramePr>
        <p:xfrm>
          <a:off x="7364815" y="3190397"/>
          <a:ext cx="3277929" cy="341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347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200 100 500 100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F9CFB27D-6F45-4BA9-ADC1-C6DD8F4A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9" y="146334"/>
            <a:ext cx="3487378" cy="2743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183FAE-92DB-46D4-8E99-B01239A3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10" y="41064"/>
            <a:ext cx="3487378" cy="2739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C31961-2D83-4E8B-BB2E-1843A95D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9" y="2835446"/>
            <a:ext cx="4474195" cy="34668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52AC410-DC6F-477C-BCA1-782B8E2DB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264" y="41064"/>
            <a:ext cx="4017818" cy="31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1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AF2811-D554-4C98-82C5-F2765163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" y="3468842"/>
            <a:ext cx="4474195" cy="34668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36AD79-8C1A-4576-A234-4298588F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2" y="0"/>
            <a:ext cx="4473189" cy="34557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905B46-12E6-4B2B-AF77-B56A391EB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57" y="51161"/>
            <a:ext cx="4473189" cy="33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1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5198" y="2938651"/>
            <a:ext cx="2853005" cy="980698"/>
          </a:xfrm>
        </p:spPr>
        <p:txBody>
          <a:bodyPr>
            <a:normAutofit fontScale="90000"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3-link SWIMMER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442791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AF8C2-B5B0-4A84-8F04-3FCA63E4D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1" r="10725" b="-1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9756885" y="132876"/>
            <a:ext cx="1334020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0.5s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80%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643466" y="639314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434305" y="108273"/>
            <a:ext cx="2632452" cy="132343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200 runs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96EB17-8B8F-46D5-83A7-D1313AA6EF48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BB1AF-F76E-4394-8704-F7392EE6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653" y="1490657"/>
            <a:ext cx="6860081" cy="50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272604-2DEB-45C2-A1E5-0AEBB40F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456733"/>
            <a:ext cx="4809066" cy="437093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46184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Problem statement: </a:t>
            </a:r>
          </a:p>
          <a:p>
            <a:pPr lvl="1" defTabSz="914400"/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We want the swimmer to reach the target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10 states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 control inputs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2D planar motion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Time step 0.006s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Simulation time 12s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2000 steps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45 degree turning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Initial position: (0, 0)</a:t>
            </a:r>
          </a:p>
          <a:p>
            <a:pPr lvl="1" defTabSz="914400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</a:rPr>
              <a:t>Target position: (0.6, 0.6)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 steps: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Find open loop optimal control using gradient descending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Do system identification along the trajectory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Agency FB" panose="020B0503020202020204" pitchFamily="34" charset="0"/>
              </a:rPr>
              <a:t>Design discrete LQR controller along the trajectory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3-link swimmer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51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AA11B9-BB96-47F0-8FEA-DB1B09FD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446372"/>
            <a:ext cx="3735186" cy="3394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DA6AD9-BE8F-4322-9E83-CCDA442A14B3}"/>
              </a:ext>
            </a:extLst>
          </p:cNvPr>
          <p:cNvSpPr txBox="1"/>
          <p:nvPr/>
        </p:nvSpPr>
        <p:spPr>
          <a:xfrm>
            <a:off x="4758739" y="1030874"/>
            <a:ext cx="5896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States: </a:t>
            </a:r>
          </a:p>
          <a:p>
            <a:r>
              <a:rPr lang="en-US" altLang="zh-CN" sz="2000" dirty="0">
                <a:latin typeface="Agency FB" panose="020B0503020202020204" pitchFamily="34" charset="0"/>
              </a:rPr>
              <a:t>Head: x position, y position, x velocity, y velocity, angle, angle velocity</a:t>
            </a:r>
          </a:p>
          <a:p>
            <a:r>
              <a:rPr lang="en-US" altLang="zh-CN" sz="2000" dirty="0">
                <a:latin typeface="Agency FB" panose="020B0503020202020204" pitchFamily="34" charset="0"/>
              </a:rPr>
              <a:t>1</a:t>
            </a:r>
            <a:r>
              <a:rPr lang="en-US" altLang="zh-CN" sz="2000" baseline="30000" dirty="0">
                <a:latin typeface="Agency FB" panose="020B0503020202020204" pitchFamily="34" charset="0"/>
              </a:rPr>
              <a:t>st</a:t>
            </a:r>
            <a:r>
              <a:rPr lang="en-US" altLang="zh-CN" sz="2000" dirty="0">
                <a:latin typeface="Agency FB" panose="020B0503020202020204" pitchFamily="34" charset="0"/>
              </a:rPr>
              <a:t> link: angle, angle velocity relative to the head</a:t>
            </a:r>
          </a:p>
          <a:p>
            <a:r>
              <a:rPr lang="en-US" altLang="zh-CN" sz="2000" dirty="0">
                <a:latin typeface="Agency FB" panose="020B0503020202020204" pitchFamily="34" charset="0"/>
              </a:rPr>
              <a:t>2</a:t>
            </a:r>
            <a:r>
              <a:rPr lang="en-US" altLang="zh-CN" sz="2000" baseline="30000" dirty="0">
                <a:latin typeface="Agency FB" panose="020B0503020202020204" pitchFamily="34" charset="0"/>
              </a:rPr>
              <a:t>nd</a:t>
            </a:r>
            <a:r>
              <a:rPr lang="en-US" altLang="zh-CN" sz="2000" dirty="0">
                <a:latin typeface="Agency FB" panose="020B0503020202020204" pitchFamily="34" charset="0"/>
              </a:rPr>
              <a:t> link: angle, angle velocity relative to the first link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880091-0503-4BE1-8006-B95F36248B84}"/>
              </a:ext>
            </a:extLst>
          </p:cNvPr>
          <p:cNvSpPr txBox="1"/>
          <p:nvPr/>
        </p:nvSpPr>
        <p:spPr>
          <a:xfrm>
            <a:off x="4758739" y="3805938"/>
            <a:ext cx="6197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gency FB" panose="020B0503020202020204" pitchFamily="34" charset="0"/>
              </a:rPr>
              <a:t>Control inputs:</a:t>
            </a:r>
            <a:r>
              <a:rPr lang="zh-CN" altLang="en-US" sz="2400" dirty="0">
                <a:latin typeface="Agency FB" panose="020B0503020202020204" pitchFamily="34" charset="0"/>
              </a:rPr>
              <a:t> </a:t>
            </a:r>
            <a:r>
              <a:rPr lang="en-US" altLang="zh-CN" sz="2400" dirty="0">
                <a:latin typeface="Agency FB" panose="020B0503020202020204" pitchFamily="34" charset="0"/>
              </a:rPr>
              <a:t>motor between head and 1</a:t>
            </a:r>
            <a:r>
              <a:rPr lang="en-US" altLang="zh-CN" sz="2400" baseline="30000" dirty="0">
                <a:latin typeface="Agency FB" panose="020B0503020202020204" pitchFamily="34" charset="0"/>
              </a:rPr>
              <a:t>st</a:t>
            </a:r>
            <a:r>
              <a:rPr lang="en-US" altLang="zh-CN" sz="2400" dirty="0">
                <a:latin typeface="Agency FB" panose="020B0503020202020204" pitchFamily="34" charset="0"/>
              </a:rPr>
              <a:t> link</a:t>
            </a:r>
          </a:p>
          <a:p>
            <a:r>
              <a:rPr lang="en-US" altLang="zh-CN" sz="2400" dirty="0">
                <a:latin typeface="Agency FB" panose="020B0503020202020204" pitchFamily="34" charset="0"/>
              </a:rPr>
              <a:t>                     + motor between 1</a:t>
            </a:r>
            <a:r>
              <a:rPr lang="en-US" altLang="zh-CN" sz="2400" baseline="30000" dirty="0">
                <a:latin typeface="Agency FB" panose="020B0503020202020204" pitchFamily="34" charset="0"/>
              </a:rPr>
              <a:t>st</a:t>
            </a:r>
            <a:r>
              <a:rPr lang="en-US" altLang="zh-CN" sz="2400" dirty="0">
                <a:latin typeface="Agency FB" panose="020B0503020202020204" pitchFamily="34" charset="0"/>
              </a:rPr>
              <a:t> link and 2</a:t>
            </a:r>
            <a:r>
              <a:rPr lang="en-US" altLang="zh-CN" sz="2400" baseline="30000" dirty="0">
                <a:latin typeface="Agency FB" panose="020B0503020202020204" pitchFamily="34" charset="0"/>
              </a:rPr>
              <a:t>nd</a:t>
            </a:r>
            <a:r>
              <a:rPr lang="en-US" altLang="zh-CN" sz="2400" dirty="0">
                <a:latin typeface="Agency FB" panose="020B0503020202020204" pitchFamily="34" charset="0"/>
              </a:rPr>
              <a:t> link</a:t>
            </a:r>
          </a:p>
          <a:p>
            <a:r>
              <a:rPr lang="en-US" altLang="zh-CN" sz="2400" dirty="0" err="1">
                <a:latin typeface="Agency FB" panose="020B0503020202020204" pitchFamily="34" charset="0"/>
              </a:rPr>
              <a:t>Umax</a:t>
            </a:r>
            <a:r>
              <a:rPr lang="en-US" altLang="zh-CN" sz="2400" dirty="0">
                <a:latin typeface="Agency FB" panose="020B0503020202020204" pitchFamily="34" charset="0"/>
              </a:rPr>
              <a:t> = 5.632</a:t>
            </a:r>
          </a:p>
          <a:p>
            <a:r>
              <a:rPr lang="en-US" altLang="zh-CN" sz="2400" dirty="0" err="1">
                <a:latin typeface="Agency FB" panose="020B0503020202020204" pitchFamily="34" charset="0"/>
              </a:rPr>
              <a:t>Umean</a:t>
            </a:r>
            <a:r>
              <a:rPr lang="en-US" altLang="zh-CN" sz="2400" dirty="0">
                <a:latin typeface="Agency FB" panose="020B0503020202020204" pitchFamily="34" charset="0"/>
              </a:rPr>
              <a:t> = 0.014  </a:t>
            </a:r>
            <a:r>
              <a:rPr lang="en-US" altLang="zh-CN" sz="2400" dirty="0" err="1">
                <a:latin typeface="Agency FB" panose="020B0503020202020204" pitchFamily="34" charset="0"/>
              </a:rPr>
              <a:t>Uvar</a:t>
            </a:r>
            <a:r>
              <a:rPr lang="en-US" altLang="zh-CN" sz="2400" dirty="0">
                <a:latin typeface="Agency FB" panose="020B0503020202020204" pitchFamily="34" charset="0"/>
              </a:rPr>
              <a:t> = 2.428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DBA2B4-D79A-41ED-AC57-9F64E94803EF}"/>
              </a:ext>
            </a:extLst>
          </p:cNvPr>
          <p:cNvSpPr txBox="1"/>
          <p:nvPr/>
        </p:nvSpPr>
        <p:spPr>
          <a:xfrm>
            <a:off x="643465" y="53852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3-link swimmer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98E8BE-219E-4A45-B948-F96D3EF64F0B}"/>
              </a:ext>
            </a:extLst>
          </p:cNvPr>
          <p:cNvCxnSpPr>
            <a:cxnSpLocks/>
          </p:cNvCxnSpPr>
          <p:nvPr/>
        </p:nvCxnSpPr>
        <p:spPr>
          <a:xfrm>
            <a:off x="4785790" y="3084720"/>
            <a:ext cx="5904000" cy="0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67EF21B-7F6B-49DB-BE5D-83B0883AE871}"/>
              </a:ext>
            </a:extLst>
          </p:cNvPr>
          <p:cNvCxnSpPr/>
          <p:nvPr/>
        </p:nvCxnSpPr>
        <p:spPr>
          <a:xfrm>
            <a:off x="4758739" y="3061982"/>
            <a:ext cx="5896949" cy="0"/>
          </a:xfrm>
          <a:prstGeom prst="line">
            <a:avLst/>
          </a:prstGeom>
          <a:ln w="76200"/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1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2583F2-6446-4F74-946F-1713230F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1878509" y="4781446"/>
            <a:ext cx="3217547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Noise level = standard deviation/|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Umax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|*100%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Zero mean Gaussian noise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Averaged by 100 runs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5B388D-8A4A-4B07-A95E-C26DEA4FF672}"/>
              </a:ext>
            </a:extLst>
          </p:cNvPr>
          <p:cNvSpPr txBox="1"/>
          <p:nvPr/>
        </p:nvSpPr>
        <p:spPr>
          <a:xfrm>
            <a:off x="760140" y="6129371"/>
            <a:ext cx="938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From the figures, the error decreases as timestep decreases. The best noise level for system identification is between 0.2</a:t>
            </a:r>
            <a:r>
              <a:rPr lang="zh-CN" altLang="en-US" dirty="0">
                <a:latin typeface="Agency FB" panose="020B0503020202020204" pitchFamily="34" charset="0"/>
              </a:rPr>
              <a:t> </a:t>
            </a:r>
            <a:r>
              <a:rPr lang="en-US" altLang="zh-CN" dirty="0">
                <a:latin typeface="Agency FB" panose="020B0503020202020204" pitchFamily="34" charset="0"/>
              </a:rPr>
              <a:t>and</a:t>
            </a:r>
            <a:r>
              <a:rPr lang="zh-CN" altLang="en-US" dirty="0">
                <a:latin typeface="Agency FB" panose="020B0503020202020204" pitchFamily="34" charset="0"/>
              </a:rPr>
              <a:t> </a:t>
            </a:r>
            <a:r>
              <a:rPr lang="en-US" altLang="zh-CN" dirty="0">
                <a:latin typeface="Agency FB" panose="020B0503020202020204" pitchFamily="34" charset="0"/>
              </a:rPr>
              <a:t>0.3. Pick timestep 0.006s and noise level 0.3 for the system identification and continue with the closed-loop step.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E9C04B-A6C4-41F4-8A80-9520363CD994}"/>
              </a:ext>
            </a:extLst>
          </p:cNvPr>
          <p:cNvSpPr txBox="1"/>
          <p:nvPr/>
        </p:nvSpPr>
        <p:spPr>
          <a:xfrm>
            <a:off x="457200" y="201174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3-link swimmer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AB9A0E-24C6-44F9-8186-3C5A1536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67" y="380501"/>
            <a:ext cx="5640106" cy="42364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56547" y="1587623"/>
            <a:ext cx="121920" cy="95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6127750" y="4793445"/>
            <a:ext cx="3512500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 + X2 =  f(X1 + delta_X1,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delta_X2’ + X2 = A*(X1 + delta_X1)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Error = (delta_X2’ – delta_X2)/delta_X2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77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9841869" y="449766"/>
            <a:ext cx="1334020" cy="83099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0.006s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0.3%</a:t>
            </a:r>
          </a:p>
          <a:p>
            <a:r>
              <a:rPr lang="en-US" altLang="zh-CN" sz="1600">
                <a:latin typeface="Agency FB" panose="020B0503020202020204" pitchFamily="34" charset="0"/>
              </a:rPr>
              <a:t>200 </a:t>
            </a:r>
            <a:r>
              <a:rPr lang="en-US" altLang="zh-CN" sz="1600" dirty="0">
                <a:latin typeface="Agency FB" panose="020B0503020202020204" pitchFamily="34" charset="0"/>
              </a:rPr>
              <a:t>runs</a:t>
            </a:r>
            <a:endParaRPr lang="zh-CN" altLang="en-US" sz="1600" dirty="0">
              <a:latin typeface="Agency FB" panose="020B0503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710F9E-4AE0-4D09-8CD6-2B2F2FC29DAA}"/>
              </a:ext>
            </a:extLst>
          </p:cNvPr>
          <p:cNvSpPr txBox="1"/>
          <p:nvPr/>
        </p:nvSpPr>
        <p:spPr>
          <a:xfrm>
            <a:off x="702188" y="2404394"/>
            <a:ext cx="3515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Both open-loop and closed-loop errors increases as noise increases. </a:t>
            </a:r>
          </a:p>
          <a:p>
            <a:pPr algn="just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When noise level is below 40%, the closed-loop error mean and deviation is smaller than the open-loop.</a:t>
            </a:r>
          </a:p>
          <a:p>
            <a:pPr algn="just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The closed-loop is performing better. </a:t>
            </a:r>
          </a:p>
          <a:p>
            <a:pPr algn="just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If keep increasing the noise, the closed-loop error will increase abruptly.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B61F0F-E341-4842-A1EE-0EB55777178E}"/>
              </a:ext>
            </a:extLst>
          </p:cNvPr>
          <p:cNvSpPr txBox="1"/>
          <p:nvPr/>
        </p:nvSpPr>
        <p:spPr>
          <a:xfrm>
            <a:off x="643465" y="53852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3-link swimmer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702188" y="1418602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3915" y="3740976"/>
            <a:ext cx="93607" cy="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722693" y="203545"/>
            <a:ext cx="2632452" cy="107721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DF1CA-EB17-49F7-B3B1-037E20A3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76" y="1539530"/>
            <a:ext cx="67246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BE630B-0E59-4E89-8FDE-B0EB6DF2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3" y="233217"/>
            <a:ext cx="3409950" cy="26384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0D1D87-5325-49D6-90D9-7B1EC7F36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58356"/>
              </p:ext>
            </p:extLst>
          </p:nvPr>
        </p:nvGraphicFramePr>
        <p:xfrm>
          <a:off x="7337106" y="2937164"/>
          <a:ext cx="3277929" cy="3533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4166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17.6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(16 8) (200 100) r=0.0001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E4E35EA-370D-4AF1-89AE-2DC7DCCD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34" y="176067"/>
            <a:ext cx="3541619" cy="27610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0A3D923-BC25-4357-9DBE-7F649FEE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3" y="3220942"/>
            <a:ext cx="4058617" cy="31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8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BDCE71-8B9A-44C6-A784-E1DCCF87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86" y="184727"/>
            <a:ext cx="5353248" cy="4087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8D3775-EDB1-4261-9C6C-118D4C27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63"/>
            <a:ext cx="5451186" cy="41794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81025"/>
            <a:ext cx="70104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92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0D1D87-5325-49D6-90D9-7B1EC7F36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860566"/>
              </p:ext>
            </p:extLst>
          </p:nvPr>
        </p:nvGraphicFramePr>
        <p:xfrm>
          <a:off x="7337106" y="2937164"/>
          <a:ext cx="3277929" cy="3533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48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4166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(16 8) (200 100) r=0.0001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70A6B11-86D9-4D5B-9F40-678E5C68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320"/>
            <a:ext cx="4656289" cy="3533463"/>
          </a:xfrm>
          <a:prstGeom prst="rect">
            <a:avLst/>
          </a:prstGeom>
        </p:spPr>
      </p:pic>
      <p:pic>
        <p:nvPicPr>
          <p:cNvPr id="7" name="图片 6" descr="图片包含 文字, 地图&#10;&#10;描述已自动生成">
            <a:extLst>
              <a:ext uri="{FF2B5EF4-FFF2-40B4-BE49-F238E27FC236}">
                <a16:creationId xmlns:a16="http://schemas.microsoft.com/office/drawing/2014/main" id="{1B013CBF-FB18-479B-BC7A-5FAF4BC0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7" y="0"/>
            <a:ext cx="4038342" cy="30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9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&#10;&#10;描述已自动生成">
            <a:extLst>
              <a:ext uri="{FF2B5EF4-FFF2-40B4-BE49-F238E27FC236}">
                <a16:creationId xmlns:a16="http://schemas.microsoft.com/office/drawing/2014/main" id="{0F49BC84-363F-47A6-9314-0C6CF3C2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2" y="0"/>
            <a:ext cx="7367512" cy="55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4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63B0F6-B6AE-40AD-8BE7-C68958ED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8" y="0"/>
            <a:ext cx="4559399" cy="353986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E1EEE94-8F68-465F-9BFD-CB7355F8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46072"/>
              </p:ext>
            </p:extLst>
          </p:nvPr>
        </p:nvGraphicFramePr>
        <p:xfrm>
          <a:off x="6865884" y="3688374"/>
          <a:ext cx="284501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96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7861s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1562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12.6s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1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456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1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16.1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295197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(2.5 2.5) (2000 6000 2000 6000) r=0.001</a:t>
                      </a:r>
                      <a:endParaRPr lang="zh-CN" altLang="en-US" sz="11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0DC4806-BBC3-41B5-971F-8C3EE07E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3832202"/>
            <a:ext cx="3395663" cy="2638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3CA5B6-6B59-4F3B-A1B2-A8F4F61A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795" y="152338"/>
            <a:ext cx="4178177" cy="32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75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D049A7-2F85-4196-A76A-6E6A0A51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583" y="94961"/>
            <a:ext cx="5951930" cy="46063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D33030-6230-45A6-A1D3-55D4EEF0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4" y="166254"/>
            <a:ext cx="4911156" cy="3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9756885" y="132876"/>
            <a:ext cx="11657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0.5s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643466" y="639314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434305" y="108273"/>
            <a:ext cx="2632452" cy="132343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200 runs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96EB17-8B8F-46D5-83A7-D1313AA6EF48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C87C3-5054-4826-A2DD-F0992B20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109" y="1539985"/>
            <a:ext cx="6848475" cy="510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906793-E6C0-4611-A1EA-A414130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6" y="1642188"/>
            <a:ext cx="4064395" cy="30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1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5198" y="-612648"/>
            <a:ext cx="2853005" cy="4041648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6-link SWIMMER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217504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84D053-C0E6-47FA-B34C-08F5234F0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" r="9221" b="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21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46184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swimmer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16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5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  step 0.006s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12s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2000 steps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45 degree turning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(0, 0)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 position: (0.6, 0.6)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6-link swimmer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E7F99D-6EF3-495F-BFC5-4BFBBC7F9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" r="6277"/>
          <a:stretch/>
        </p:blipFill>
        <p:spPr>
          <a:xfrm>
            <a:off x="1286932" y="1456733"/>
            <a:ext cx="4802755" cy="41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3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DA6AD9-BE8F-4322-9E83-CCDA442A14B3}"/>
              </a:ext>
            </a:extLst>
          </p:cNvPr>
          <p:cNvSpPr txBox="1"/>
          <p:nvPr/>
        </p:nvSpPr>
        <p:spPr>
          <a:xfrm>
            <a:off x="4758738" y="670328"/>
            <a:ext cx="589694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States: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Head: x position, y position, x velocity, y velocity, angle, angle velocity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link: angle, angle velocity relative to the head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nd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link: angle, angle velocity relative to the 1</a:t>
            </a:r>
            <a:r>
              <a:rPr kumimoji="0" lang="en-US" altLang="zh-CN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link</a:t>
            </a:r>
          </a:p>
          <a:p>
            <a:pPr lvl="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3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rd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link: angle, angle velocity relative to the 2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nd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</a:t>
            </a:r>
          </a:p>
          <a:p>
            <a:pPr lvl="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4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th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link: angle, angle velocity relative to the 3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rd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</a:t>
            </a:r>
            <a:endParaRPr lang="zh-CN" altLang="en-US" sz="20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5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th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link: angle, angle velocity relative to the 4</a:t>
            </a:r>
            <a:r>
              <a:rPr lang="en-US" altLang="zh-CN" sz="2000" baseline="30000" dirty="0">
                <a:solidFill>
                  <a:srgbClr val="000000"/>
                </a:solidFill>
                <a:latin typeface="Agency FB" panose="020B0503020202020204" pitchFamily="34" charset="0"/>
              </a:rPr>
              <a:t>th</a:t>
            </a:r>
            <a:r>
              <a:rPr lang="en-US" altLang="zh-CN" sz="2000" dirty="0">
                <a:solidFill>
                  <a:srgbClr val="000000"/>
                </a:solidFill>
                <a:latin typeface="Agency FB" panose="020B0503020202020204" pitchFamily="34" charset="0"/>
              </a:rPr>
              <a:t> link</a:t>
            </a:r>
            <a:endParaRPr lang="zh-CN" altLang="en-US" sz="2000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880091-0503-4BE1-8006-B95F36248B84}"/>
              </a:ext>
            </a:extLst>
          </p:cNvPr>
          <p:cNvSpPr txBox="1"/>
          <p:nvPr/>
        </p:nvSpPr>
        <p:spPr>
          <a:xfrm>
            <a:off x="4758738" y="4285615"/>
            <a:ext cx="6197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Control inputs: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motors between the 6 links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Umax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= -4.510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Umean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= 0.050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Uvar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= 1.281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DBA2B4-D79A-41ED-AC57-9F64E94803EF}"/>
              </a:ext>
            </a:extLst>
          </p:cNvPr>
          <p:cNvSpPr txBox="1"/>
          <p:nvPr/>
        </p:nvSpPr>
        <p:spPr>
          <a:xfrm>
            <a:off x="643465" y="53852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6-link swimmer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67EF21B-7F6B-49DB-BE5D-83B0883AE871}"/>
              </a:ext>
            </a:extLst>
          </p:cNvPr>
          <p:cNvCxnSpPr/>
          <p:nvPr/>
        </p:nvCxnSpPr>
        <p:spPr>
          <a:xfrm>
            <a:off x="4758738" y="3682767"/>
            <a:ext cx="5896949" cy="0"/>
          </a:xfrm>
          <a:prstGeom prst="line">
            <a:avLst/>
          </a:prstGeom>
          <a:ln w="76200"/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5F41531-9A00-4A98-AB0D-809C372AB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" r="6277"/>
          <a:stretch/>
        </p:blipFill>
        <p:spPr>
          <a:xfrm>
            <a:off x="643465" y="1446372"/>
            <a:ext cx="3733501" cy="31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1DCC1-CECF-49BB-97F0-2233B406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ABF58-EC6B-4932-8671-4BAEBDDF5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2" cy="51082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68EAF-CD67-49A7-8A32-BBC0EA41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DF15F-BBD9-4EC8-BB6D-D1C962DD156F}"/>
              </a:ext>
            </a:extLst>
          </p:cNvPr>
          <p:cNvSpPr txBox="1"/>
          <p:nvPr/>
        </p:nvSpPr>
        <p:spPr>
          <a:xfrm>
            <a:off x="-2" y="38584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6-link swimmer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09C6787-8B55-4ED6-A3B1-0180F69B5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394836"/>
              </p:ext>
            </p:extLst>
          </p:nvPr>
        </p:nvGraphicFramePr>
        <p:xfrm>
          <a:off x="1749991" y="109728"/>
          <a:ext cx="8116385" cy="512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8CB70BA-F1ED-4D16-97F4-8DAB9EF0BF4D}"/>
              </a:ext>
            </a:extLst>
          </p:cNvPr>
          <p:cNvSpPr txBox="1"/>
          <p:nvPr/>
        </p:nvSpPr>
        <p:spPr>
          <a:xfrm>
            <a:off x="1316384" y="5215128"/>
            <a:ext cx="3217547" cy="83099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Noise level = standard deviation/|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Umax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|*100%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Zero mean Gaussian noise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Averaged by 100 runs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9659CC-328C-4607-BF53-BF9C82067D22}"/>
              </a:ext>
            </a:extLst>
          </p:cNvPr>
          <p:cNvSpPr txBox="1"/>
          <p:nvPr/>
        </p:nvSpPr>
        <p:spPr>
          <a:xfrm>
            <a:off x="947532" y="5946327"/>
            <a:ext cx="9721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From the result of the 3-link swimmer, error decreases as timestep decreases. Here pick timestep 0.006 for the 6-link swimmer.</a:t>
            </a:r>
          </a:p>
          <a:p>
            <a:r>
              <a:rPr lang="en-US" altLang="zh-CN" dirty="0">
                <a:latin typeface="Agency FB" panose="020B0503020202020204" pitchFamily="34" charset="0"/>
              </a:rPr>
              <a:t>The figure shows the </a:t>
            </a:r>
            <a:r>
              <a:rPr lang="en-US" altLang="zh-CN" dirty="0" err="1">
                <a:latin typeface="Agency FB" panose="020B0503020202020204" pitchFamily="34" charset="0"/>
              </a:rPr>
              <a:t>sysid</a:t>
            </a:r>
            <a:r>
              <a:rPr lang="en-US" altLang="zh-CN" dirty="0">
                <a:latin typeface="Agency FB" panose="020B0503020202020204" pitchFamily="34" charset="0"/>
              </a:rPr>
              <a:t> has the lowest error around noise level 0.3%. Pick noise level 0.3 for the system identification and continue with the closed-loop step.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5443903" y="5117057"/>
            <a:ext cx="3927678" cy="92333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 + X2 =  f(X1 + delta_X1, U + 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delta_X2’ + X2 = A*(X1 + delta_X1) + B*(U + 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Error = (delta_X2’ – delta_X2)/delta_X2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721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9461990" y="459055"/>
            <a:ext cx="1334020" cy="83099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Timestep: 0.006s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Sysid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noise: 0.3%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100 runs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710F9E-4AE0-4D09-8CD6-2B2F2FC29DAA}"/>
              </a:ext>
            </a:extLst>
          </p:cNvPr>
          <p:cNvSpPr txBox="1"/>
          <p:nvPr/>
        </p:nvSpPr>
        <p:spPr>
          <a:xfrm>
            <a:off x="702188" y="2404394"/>
            <a:ext cx="3515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Both open-loop and closed-loop errors have an upward trend as the noise increases.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>
                    <a:lumMod val="85000"/>
                  </a:srgbClr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he closed-loop error mean and deviation is always smaller than the open-loop.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The closed-loop is performing better</a:t>
            </a:r>
            <a:r>
              <a:rPr lang="en-US" altLang="zh-CN" dirty="0">
                <a:solidFill>
                  <a:srgbClr val="FFFFFF">
                    <a:lumMod val="85000"/>
                  </a:srgbClr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than the open-loop.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B61F0F-E341-4842-A1EE-0EB55777178E}"/>
              </a:ext>
            </a:extLst>
          </p:cNvPr>
          <p:cNvSpPr txBox="1"/>
          <p:nvPr/>
        </p:nvSpPr>
        <p:spPr>
          <a:xfrm>
            <a:off x="643465" y="538520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6-link swimmer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702188" y="1418602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Closed-loop Performance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38376" y="3489960"/>
            <a:ext cx="153944" cy="19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722693" y="203545"/>
            <a:ext cx="2632452" cy="107721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948FA-B331-4B6E-AA8E-C7A72BFD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36" y="1501430"/>
            <a:ext cx="67437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8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127786-A125-4A95-9B88-A26F8BDC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71" y="475515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gency FB" panose="020B0503020202020204" pitchFamily="34" charset="0"/>
              </a:rPr>
              <a:t>Summary</a:t>
            </a:r>
            <a:endParaRPr lang="en-US" altLang="zh-CN" sz="36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297466-9444-4E6C-9225-8C7FFCBEDE6A}"/>
              </a:ext>
            </a:extLst>
          </p:cNvPr>
          <p:cNvSpPr txBox="1"/>
          <p:nvPr/>
        </p:nvSpPr>
        <p:spPr>
          <a:xfrm>
            <a:off x="4862259" y="1973442"/>
            <a:ext cx="6591454" cy="5571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60020" indent="-3429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gency FB" panose="020B0503020202020204" pitchFamily="34" charset="0"/>
              </a:rPr>
              <a:t>For 3-link and 6-link swimmers, timestep 0.006s and </a:t>
            </a:r>
            <a:r>
              <a:rPr lang="en-US" altLang="zh-CN" sz="2400" dirty="0" err="1">
                <a:latin typeface="Agency FB" panose="020B0503020202020204" pitchFamily="34" charset="0"/>
              </a:rPr>
              <a:t>sysid</a:t>
            </a:r>
            <a:r>
              <a:rPr lang="en-US" altLang="zh-CN" sz="2400" dirty="0">
                <a:latin typeface="Agency FB" panose="020B0503020202020204" pitchFamily="34" charset="0"/>
              </a:rPr>
              <a:t> noise level 0.3% are a good set of parameters.</a:t>
            </a:r>
          </a:p>
          <a:p>
            <a:pPr marL="160020" indent="-3429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gency FB" panose="020B0503020202020204" pitchFamily="34" charset="0"/>
              </a:rPr>
              <a:t>The closed-loop steadily works better than the open-loop under some noise level.</a:t>
            </a:r>
          </a:p>
          <a:p>
            <a:pPr marL="160020" indent="-3429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gency FB" panose="020B0503020202020204" pitchFamily="34" charset="0"/>
              </a:rPr>
              <a:t>Time consuming: </a:t>
            </a:r>
          </a:p>
          <a:p>
            <a:pPr marL="160020" indent="-34290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 dirty="0">
              <a:latin typeface="Agency FB" panose="020B0503020202020204" pitchFamily="34" charset="0"/>
            </a:endParaRPr>
          </a:p>
          <a:p>
            <a:pPr defTabSz="914400">
              <a:spcAft>
                <a:spcPts val="600"/>
              </a:spcAft>
              <a:buClr>
                <a:schemeClr val="accent1"/>
              </a:buClr>
            </a:pPr>
            <a:endParaRPr lang="en-US" altLang="zh-CN" sz="2400" dirty="0">
              <a:latin typeface="Agency FB" panose="020B0503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63396"/>
              </p:ext>
            </p:extLst>
          </p:nvPr>
        </p:nvGraphicFramePr>
        <p:xfrm>
          <a:off x="5306908" y="4143724"/>
          <a:ext cx="365082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3-link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6-link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19200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27400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 id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210</a:t>
                      </a:r>
                      <a:endParaRPr lang="zh-CN" altLang="en-US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548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911EA3-A1CC-4B64-BF7C-8FB03A8F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4"/>
            <a:ext cx="4260324" cy="3315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5A56DA-AB9A-45DC-86AE-A61C48C3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32" y="113434"/>
            <a:ext cx="4260325" cy="332470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C604F64-8E74-461D-AD7B-420941FD3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72419"/>
              </p:ext>
            </p:extLst>
          </p:nvPr>
        </p:nvGraphicFramePr>
        <p:xfrm>
          <a:off x="7337107" y="3362036"/>
          <a:ext cx="2933730" cy="3346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80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9489.3s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1481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40222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(2 2) (200 200 1000 1000) r=0.001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ABB40E2-33D3-4494-A9CB-1A7946F6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37" y="3581003"/>
            <a:ext cx="3981050" cy="31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587DEB-CC6F-427B-88BA-412E0F9F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3" y="258618"/>
            <a:ext cx="5143272" cy="3986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B9152E-9008-4AB3-A131-E9FB8F55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3" y="4666458"/>
            <a:ext cx="2607107" cy="2020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202F07-7FA7-44D6-8A18-D7824BD9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64" y="369832"/>
            <a:ext cx="4954154" cy="37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1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70D7EE8-6725-4ACF-A133-85E215CD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64874"/>
              </p:ext>
            </p:extLst>
          </p:nvPr>
        </p:nvGraphicFramePr>
        <p:xfrm>
          <a:off x="7337107" y="3362036"/>
          <a:ext cx="2933730" cy="310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806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3585.4s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925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15.9s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07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40222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3" name="图片 2" descr="图片包含 地图, 文字&#10;&#10;描述已自动生成">
            <a:extLst>
              <a:ext uri="{FF2B5EF4-FFF2-40B4-BE49-F238E27FC236}">
                <a16:creationId xmlns:a16="http://schemas.microsoft.com/office/drawing/2014/main" id="{70EFCB8D-C005-40E8-85D2-7132037C6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7" y="287382"/>
            <a:ext cx="6035047" cy="4526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0010B-6DFC-45B7-8925-8C493B97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44" y="0"/>
            <a:ext cx="44620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0FF32D3A-EBF9-46B8-8A48-543EF7DE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6" y="914400"/>
            <a:ext cx="6287589" cy="47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6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094B97-1110-430D-B35F-37BCC3E684BA}"/>
              </a:ext>
            </a:extLst>
          </p:cNvPr>
          <p:cNvSpPr txBox="1"/>
          <p:nvPr/>
        </p:nvSpPr>
        <p:spPr>
          <a:xfrm>
            <a:off x="9756885" y="132876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0.5s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0.01%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B8A20-D58A-43F4-9087-41C2C2A929EE}"/>
              </a:ext>
            </a:extLst>
          </p:cNvPr>
          <p:cNvSpPr txBox="1"/>
          <p:nvPr/>
        </p:nvSpPr>
        <p:spPr>
          <a:xfrm>
            <a:off x="643466" y="639314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4434305" y="108273"/>
            <a:ext cx="2632452" cy="132343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200 runs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96EB17-8B8F-46D5-83A7-D1313AA6EF48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C114E0-1195-4146-AD46-C0BBA6B5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09" y="1539985"/>
            <a:ext cx="6772275" cy="5076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886249-31B1-4AE9-B6F0-222F392F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1" y="2088642"/>
            <a:ext cx="3806072" cy="28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8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altLang="zh-CN">
                <a:latin typeface="Agency FB" panose="020B0503020202020204" pitchFamily="34" charset="0"/>
              </a:rPr>
              <a:t>FISH</a:t>
            </a:r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7A5B2-6AA4-4993-B3C6-BCCB7BEA1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 r="18488" b="-2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37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46184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fish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27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5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  step 0.005s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8s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1600 steps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45 degree turning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(0, 0, 0)-upside down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 position: (0, 0.4, 0.2)-upright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Fish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BBCFE7-96E7-42E6-BD3E-98D3D1473B99}"/>
              </a:ext>
            </a:extLst>
          </p:cNvPr>
          <p:cNvSpPr/>
          <p:nvPr/>
        </p:nvSpPr>
        <p:spPr>
          <a:xfrm>
            <a:off x="6691306" y="6315494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d-&gt;</a:t>
            </a:r>
            <a:r>
              <a:rPr lang="en-US" altLang="zh-CN" dirty="0" err="1"/>
              <a:t>qpos</a:t>
            </a:r>
            <a:r>
              <a:rPr lang="en-US" altLang="zh-CN" dirty="0"/>
              <a:t>[3][4][5][6] are quaternions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C096F-CC8B-4218-B893-27B0C77B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367405"/>
            <a:ext cx="4809066" cy="4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51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CE9199-A167-4BE5-8A16-6AFBEEA8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2" y="0"/>
            <a:ext cx="4852467" cy="3722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124B3C-5E3D-4725-AF43-32073DDE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90" y="0"/>
            <a:ext cx="4656038" cy="37222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BAA29D-324A-497A-A365-1499B15D0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2255"/>
            <a:ext cx="3899671" cy="304713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49556"/>
              </p:ext>
            </p:extLst>
          </p:nvPr>
        </p:nvGraphicFramePr>
        <p:xfrm>
          <a:off x="5877761" y="3853873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10826s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972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106.5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14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967474-1723-48EE-9CB3-D6910D97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5181"/>
            <a:ext cx="11237342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53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7634BF5-1EB7-48DF-83B9-EE5FB1CF8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57595"/>
              </p:ext>
            </p:extLst>
          </p:nvPr>
        </p:nvGraphicFramePr>
        <p:xfrm>
          <a:off x="7876378" y="3827748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149054s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2495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1059.8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18.2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70F45AC-3754-4650-85B7-2136A970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" y="889810"/>
            <a:ext cx="5304724" cy="575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2F4FA1-586F-426E-8502-009844CE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77" y="0"/>
            <a:ext cx="4340198" cy="35060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96F3312-C665-44A6-B09E-E588BD997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36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1DDBCD-58AA-41B2-8FD6-CA02EFAF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11270250" cy="30871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B626C31-16E3-4C04-A375-82391A68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0" y="657352"/>
            <a:ext cx="8039917" cy="62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2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F8D9E3-9855-4C73-8D2E-125C088D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40386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EB6B24-4AA4-429C-9F30-9D48015E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87704"/>
              </p:ext>
            </p:extLst>
          </p:nvPr>
        </p:nvGraphicFramePr>
        <p:xfrm>
          <a:off x="6705602" y="3266045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2307.5s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312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118.5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3653679-80FB-4A6C-996A-F7731F48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66" y="0"/>
            <a:ext cx="3811958" cy="30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EB6B24-4AA4-429C-9F30-9D48015E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30595"/>
              </p:ext>
            </p:extLst>
          </p:nvPr>
        </p:nvGraphicFramePr>
        <p:xfrm>
          <a:off x="6466501" y="3837545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14705.2s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312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68.3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A26B616-267E-4B92-8689-3FECD04C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29250" cy="411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DF6A78-3238-4BF5-9853-F370F5B0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88" y="0"/>
            <a:ext cx="4666774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67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46184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fish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27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6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45 degree turning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(0, 0, 0)-upright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 position: (0, 0.4, 0.2)-upright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Fish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BBCFE7-96E7-42E6-BD3E-98D3D1473B99}"/>
              </a:ext>
            </a:extLst>
          </p:cNvPr>
          <p:cNvSpPr/>
          <p:nvPr/>
        </p:nvSpPr>
        <p:spPr>
          <a:xfrm>
            <a:off x="6691306" y="6315494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d-&gt;</a:t>
            </a:r>
            <a:r>
              <a:rPr lang="en-US" altLang="zh-CN" dirty="0" err="1">
                <a:solidFill>
                  <a:schemeClr val="bg2"/>
                </a:solidFill>
              </a:rPr>
              <a:t>qpos</a:t>
            </a:r>
            <a:r>
              <a:rPr lang="en-US" altLang="zh-CN" dirty="0">
                <a:solidFill>
                  <a:schemeClr val="bg2"/>
                </a:solidFill>
              </a:rPr>
              <a:t>[3][4][5][6] are quaternions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C096F-CC8B-4218-B893-27B0C77B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367405"/>
            <a:ext cx="4809066" cy="4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8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EB6B24-4AA4-429C-9F30-9D48015E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0649"/>
              </p:ext>
            </p:extLst>
          </p:nvPr>
        </p:nvGraphicFramePr>
        <p:xfrm>
          <a:off x="6466501" y="3837545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24000s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103.3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28" y="154113"/>
            <a:ext cx="4635079" cy="35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C9F08D-B8C4-436E-AE9F-63875B662883}"/>
              </a:ext>
            </a:extLst>
          </p:cNvPr>
          <p:cNvSpPr txBox="1"/>
          <p:nvPr/>
        </p:nvSpPr>
        <p:spPr>
          <a:xfrm>
            <a:off x="5184884" y="3642568"/>
            <a:ext cx="11657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5BAB72-C373-4E72-89BC-BCBD99810F6E}"/>
              </a:ext>
            </a:extLst>
          </p:cNvPr>
          <p:cNvSpPr txBox="1"/>
          <p:nvPr/>
        </p:nvSpPr>
        <p:spPr>
          <a:xfrm>
            <a:off x="2857611" y="18879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05951-636D-4ECA-B06E-06A3F94B47B1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36D190-ABD5-4C19-AC4B-E75EF8EA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45" y="592243"/>
            <a:ext cx="3883281" cy="29328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9E00E-FAD7-489F-8763-E12C35A7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59" y="608537"/>
            <a:ext cx="3897799" cy="29165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EBFBC-5252-4120-81A3-83A9BE55C37D}"/>
              </a:ext>
            </a:extLst>
          </p:cNvPr>
          <p:cNvSpPr txBox="1"/>
          <p:nvPr/>
        </p:nvSpPr>
        <p:spPr>
          <a:xfrm>
            <a:off x="8179356" y="3525071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0.01%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C35D69-113C-463A-AB03-0E40B1DF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8" y="719289"/>
            <a:ext cx="3720722" cy="28204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A5BF54-F5ED-4043-B4A4-B94827F1DC32}"/>
              </a:ext>
            </a:extLst>
          </p:cNvPr>
          <p:cNvSpPr txBox="1"/>
          <p:nvPr/>
        </p:nvSpPr>
        <p:spPr>
          <a:xfrm>
            <a:off x="1126976" y="3642567"/>
            <a:ext cx="1301959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80%</a:t>
            </a:r>
          </a:p>
        </p:txBody>
      </p:sp>
    </p:spTree>
    <p:extLst>
      <p:ext uri="{BB962C8B-B14F-4D97-AF65-F5344CB8AC3E}">
        <p14:creationId xmlns:p14="http://schemas.microsoft.com/office/powerpoint/2010/main" val="243671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8" y="359596"/>
            <a:ext cx="5369608" cy="4143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42" y="359596"/>
            <a:ext cx="5340615" cy="402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9E8360-E102-4821-B4F2-86443802D0B1}"/>
              </a:ext>
            </a:extLst>
          </p:cNvPr>
          <p:cNvSpPr txBox="1"/>
          <p:nvPr/>
        </p:nvSpPr>
        <p:spPr>
          <a:xfrm>
            <a:off x="8225612" y="5184045"/>
            <a:ext cx="2632452" cy="107721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 =  f(X1, U),  X2’’ = f(X1, 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X2’ = A*(X1) + B*(U + </a:t>
            </a:r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delta_U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Closed-loop error = (X2’ – X2)/X2</a:t>
            </a:r>
          </a:p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Open-loop error = (X2’’ – X2)/X2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58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01" y="519193"/>
            <a:ext cx="5058720" cy="38529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8163" y="519193"/>
            <a:ext cx="17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0.02 to 0.002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5EB6B24-4AA4-429C-9F30-9D48015E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62890"/>
              </p:ext>
            </p:extLst>
          </p:nvPr>
        </p:nvGraphicFramePr>
        <p:xfrm>
          <a:off x="608140" y="3016135"/>
          <a:ext cx="3498911" cy="3363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585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  <a:gridCol w="1503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 both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 ctrl/0.002s sim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1800s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4h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-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103.3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042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EB6B24-4AA4-429C-9F30-9D48015E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03051"/>
              </p:ext>
            </p:extLst>
          </p:nvPr>
        </p:nvGraphicFramePr>
        <p:xfrm>
          <a:off x="6466501" y="3837545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12940.3s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971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272.1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6.9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3F6FD47-23BC-4CBE-869F-F9AE05A2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9725" cy="4105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388EFC-78D9-4384-975A-A3917821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220555"/>
            <a:ext cx="3184525" cy="2531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38B5E8-F27F-4151-98AD-096FAA8D2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30" y="205293"/>
            <a:ext cx="4510088" cy="35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BFE761-1E3E-4D6B-8BF2-CC8A65FEF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84082"/>
              </p:ext>
            </p:extLst>
          </p:nvPr>
        </p:nvGraphicFramePr>
        <p:xfrm>
          <a:off x="8066701" y="3913745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r>
                        <a:rPr lang="zh-CN" altLang="en-US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（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3600000</a:t>
                      </a:r>
                      <a:r>
                        <a:rPr lang="zh-CN" altLang="en-US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1200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6011.2s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1498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75.1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9DDD344-8206-49AC-80AA-A661E49D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4115589"/>
            <a:ext cx="3041650" cy="2411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5EC1BB-9A9E-4569-86F0-DF7D7DC4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863" y="169914"/>
            <a:ext cx="4402137" cy="3566288"/>
          </a:xfrm>
          <a:prstGeom prst="rect">
            <a:avLst/>
          </a:prstGeom>
        </p:spPr>
      </p:pic>
      <p:pic>
        <p:nvPicPr>
          <p:cNvPr id="13" name="图片 12" descr="图片包含 文字&#10;&#10;描述已自动生成">
            <a:extLst>
              <a:ext uri="{FF2B5EF4-FFF2-40B4-BE49-F238E27FC236}">
                <a16:creationId xmlns:a16="http://schemas.microsoft.com/office/drawing/2014/main" id="{F0ACD55D-077C-4A2C-BDA6-732090CA0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7" y="122158"/>
            <a:ext cx="5055450" cy="37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ADF5D2-146E-44E7-A025-C0C74733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" y="143691"/>
            <a:ext cx="4891726" cy="38540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940879-77F4-4583-8325-1CEF2FA1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02" y="269718"/>
            <a:ext cx="4891727" cy="36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45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19F4269-AFB0-4A9B-9E8E-00740DE81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21488"/>
              </p:ext>
            </p:extLst>
          </p:nvPr>
        </p:nvGraphicFramePr>
        <p:xfrm>
          <a:off x="6647752" y="3612211"/>
          <a:ext cx="3840081" cy="308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102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0.004s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1031.0s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471127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(0.0001 4 threads)</a:t>
                      </a:r>
                      <a:r>
                        <a:rPr lang="zh-CN" altLang="en-US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7.37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7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10.6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568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C05957E-A963-4141-8D82-9055511A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56" y="162955"/>
            <a:ext cx="3701518" cy="3266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A0E22-FB13-427C-9D07-EBC5049E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5" y="162955"/>
            <a:ext cx="4609148" cy="40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28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B80CB6-06A7-4692-A344-9E3CD31C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39" y="891204"/>
            <a:ext cx="6659064" cy="50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EF1278-4138-4565-95EC-90A986FB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3" y="66675"/>
            <a:ext cx="4457700" cy="3362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7569E4-F165-46D0-8956-3C3F9DAEB4EC}"/>
              </a:ext>
            </a:extLst>
          </p:cNvPr>
          <p:cNvSpPr txBox="1"/>
          <p:nvPr/>
        </p:nvSpPr>
        <p:spPr>
          <a:xfrm>
            <a:off x="5590902" y="901337"/>
            <a:ext cx="407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quaternion feedback</a:t>
            </a:r>
          </a:p>
          <a:p>
            <a:r>
              <a:rPr lang="en-US" altLang="zh-CN" dirty="0"/>
              <a:t>3456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59162F-1E9C-4737-8BD3-87C0B780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3" y="3429352"/>
            <a:ext cx="4457700" cy="33111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6E10AF-AF3B-45DD-8FC0-A9ABDF7152A3}"/>
              </a:ext>
            </a:extLst>
          </p:cNvPr>
          <p:cNvSpPr txBox="1"/>
          <p:nvPr/>
        </p:nvSpPr>
        <p:spPr>
          <a:xfrm>
            <a:off x="4855574" y="4820318"/>
            <a:ext cx="40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93261E-8BD4-417F-9A22-BD2A0332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862" y="3462146"/>
            <a:ext cx="4286410" cy="32783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349263-0B26-4FD9-90F2-A51371B58CDA}"/>
              </a:ext>
            </a:extLst>
          </p:cNvPr>
          <p:cNvSpPr txBox="1"/>
          <p:nvPr/>
        </p:nvSpPr>
        <p:spPr>
          <a:xfrm>
            <a:off x="10350683" y="4768190"/>
            <a:ext cx="145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345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53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3FBCEF-6105-44A1-B534-24614F00E684}"/>
              </a:ext>
            </a:extLst>
          </p:cNvPr>
          <p:cNvSpPr txBox="1"/>
          <p:nvPr/>
        </p:nvSpPr>
        <p:spPr>
          <a:xfrm>
            <a:off x="209006" y="261257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A5262-6225-4DE2-870C-57DEF7E31261}"/>
              </a:ext>
            </a:extLst>
          </p:cNvPr>
          <p:cNvSpPr txBox="1"/>
          <p:nvPr/>
        </p:nvSpPr>
        <p:spPr>
          <a:xfrm>
            <a:off x="431074" y="4833257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 feedback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192178-375E-47A4-B801-9911B637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1175657"/>
            <a:ext cx="3672519" cy="28088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8F9375-87B5-4D6D-9B89-D565C841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7526"/>
            <a:ext cx="4556717" cy="34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69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sh_closedloop">
            <a:hlinkClick r:id="" action="ppaction://media"/>
            <a:extLst>
              <a:ext uri="{FF2B5EF4-FFF2-40B4-BE49-F238E27FC236}">
                <a16:creationId xmlns:a16="http://schemas.microsoft.com/office/drawing/2014/main" id="{0D9EB037-BC1F-4FEC-A6EB-B79DA784B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65613" y="589214"/>
            <a:ext cx="5675487" cy="3360486"/>
          </a:xfrm>
          <a:prstGeom prst="rect">
            <a:avLst/>
          </a:prstGeom>
        </p:spPr>
      </p:pic>
      <p:pic>
        <p:nvPicPr>
          <p:cNvPr id="5" name="fish_openloop">
            <a:hlinkClick r:id="" action="ppaction://media"/>
            <a:extLst>
              <a:ext uri="{FF2B5EF4-FFF2-40B4-BE49-F238E27FC236}">
                <a16:creationId xmlns:a16="http://schemas.microsoft.com/office/drawing/2014/main" id="{6486F11F-4E20-46AC-89F6-1DA6259761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875" y="589214"/>
            <a:ext cx="5675488" cy="3360486"/>
          </a:xfrm>
          <a:prstGeom prst="rect">
            <a:avLst/>
          </a:prstGeom>
        </p:spPr>
      </p:pic>
      <p:pic>
        <p:nvPicPr>
          <p:cNvPr id="6" name="fish_nominal">
            <a:hlinkClick r:id="" action="ppaction://media"/>
            <a:extLst>
              <a:ext uri="{FF2B5EF4-FFF2-40B4-BE49-F238E27FC236}">
                <a16:creationId xmlns:a16="http://schemas.microsoft.com/office/drawing/2014/main" id="{45EFE18F-030C-4C98-801E-A48A3723EBF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29304" y="3949700"/>
            <a:ext cx="4911796" cy="2908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ADAE9-8DFC-45B7-A561-C1A07AD33936}"/>
              </a:ext>
            </a:extLst>
          </p:cNvPr>
          <p:cNvSpPr txBox="1"/>
          <p:nvPr/>
        </p:nvSpPr>
        <p:spPr>
          <a:xfrm>
            <a:off x="2353732" y="19949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Openloop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F7CBB9-D926-43F8-8D14-29966A9050C0}"/>
              </a:ext>
            </a:extLst>
          </p:cNvPr>
          <p:cNvSpPr txBox="1"/>
          <p:nvPr/>
        </p:nvSpPr>
        <p:spPr>
          <a:xfrm>
            <a:off x="8043332" y="19949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Closedloop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00703E-16DF-4367-8FEB-FBA3058EDA07}"/>
              </a:ext>
            </a:extLst>
          </p:cNvPr>
          <p:cNvSpPr txBox="1"/>
          <p:nvPr/>
        </p:nvSpPr>
        <p:spPr>
          <a:xfrm>
            <a:off x="5104504" y="5273146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Nominal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3F0289-4351-449E-B2B3-61404595EA1C}"/>
              </a:ext>
            </a:extLst>
          </p:cNvPr>
          <p:cNvSpPr txBox="1"/>
          <p:nvPr/>
        </p:nvSpPr>
        <p:spPr>
          <a:xfrm>
            <a:off x="330200" y="48133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27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C9F08D-B8C4-436E-AE9F-63875B662883}"/>
              </a:ext>
            </a:extLst>
          </p:cNvPr>
          <p:cNvSpPr txBox="1"/>
          <p:nvPr/>
        </p:nvSpPr>
        <p:spPr>
          <a:xfrm>
            <a:off x="5184884" y="3642568"/>
            <a:ext cx="11657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1%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5BAB72-C373-4E72-89BC-BCBD99810F6E}"/>
              </a:ext>
            </a:extLst>
          </p:cNvPr>
          <p:cNvSpPr txBox="1"/>
          <p:nvPr/>
        </p:nvSpPr>
        <p:spPr>
          <a:xfrm>
            <a:off x="2857611" y="18879"/>
            <a:ext cx="373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Closed-loop Performance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05951-636D-4ECA-B06E-06A3F94B47B1}"/>
              </a:ext>
            </a:extLst>
          </p:cNvPr>
          <p:cNvSpPr txBox="1"/>
          <p:nvPr/>
        </p:nvSpPr>
        <p:spPr>
          <a:xfrm>
            <a:off x="643465" y="172767"/>
            <a:ext cx="1649215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Inverted Pendulum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EBFBC-5252-4120-81A3-83A9BE55C37D}"/>
              </a:ext>
            </a:extLst>
          </p:cNvPr>
          <p:cNvSpPr txBox="1"/>
          <p:nvPr/>
        </p:nvSpPr>
        <p:spPr>
          <a:xfrm>
            <a:off x="8179356" y="3525071"/>
            <a:ext cx="1378904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0.01%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5BF54-F5ED-4043-B4A4-B94827F1DC32}"/>
              </a:ext>
            </a:extLst>
          </p:cNvPr>
          <p:cNvSpPr txBox="1"/>
          <p:nvPr/>
        </p:nvSpPr>
        <p:spPr>
          <a:xfrm>
            <a:off x="1126976" y="3642567"/>
            <a:ext cx="1301959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gency FB" panose="020B0503020202020204" pitchFamily="34" charset="0"/>
              </a:rPr>
              <a:t>Timestep: 0.01s</a:t>
            </a:r>
          </a:p>
          <a:p>
            <a:r>
              <a:rPr lang="en-US" altLang="zh-CN" sz="1600" dirty="0" err="1">
                <a:latin typeface="Agency FB" panose="020B0503020202020204" pitchFamily="34" charset="0"/>
              </a:rPr>
              <a:t>Sysid</a:t>
            </a:r>
            <a:r>
              <a:rPr lang="en-US" altLang="zh-CN" sz="1600" dirty="0">
                <a:latin typeface="Agency FB" panose="020B0503020202020204" pitchFamily="34" charset="0"/>
              </a:rPr>
              <a:t> noise: 80%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A2FB21-4B36-44E7-A365-1FDC4D2A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321" y="625918"/>
            <a:ext cx="3956552" cy="2932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61CA7E-D370-4AC6-8567-EC1BF10F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72" y="599272"/>
            <a:ext cx="3966249" cy="2959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2710A8-BB8A-4BBF-9D3E-0EC710D7A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24" y="599272"/>
            <a:ext cx="3956927" cy="2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1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CHEETAH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42B2C9-A378-4F79-9A06-7D080A66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7" y="0"/>
            <a:ext cx="6274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25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46184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fish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18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6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Time  step 0.005s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1000 steps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position: (0, 0, 0)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Target: x velocity d-&gt;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qvel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[0]=3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Cheetah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E2A749-7379-4046-9697-CA22A5DF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395473"/>
            <a:ext cx="4809066" cy="44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767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69997"/>
              </p:ext>
            </p:extLst>
          </p:nvPr>
        </p:nvGraphicFramePr>
        <p:xfrm>
          <a:off x="7772400" y="0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3082.3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08209D2-01E7-4D6D-ACED-B2809D3F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1440" cy="4203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442D4A-D0F5-4C7C-A315-21CE61DA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8" y="2971800"/>
            <a:ext cx="485434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9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69FB36-34F7-48A9-A73C-FB89E2B2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72891" cy="4178658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3E4B50-CC48-45B9-8208-91984A25C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97821"/>
              </p:ext>
            </p:extLst>
          </p:nvPr>
        </p:nvGraphicFramePr>
        <p:xfrm>
          <a:off x="7772400" y="0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555.2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8362183-1D47-4648-A3EB-DFBB2963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24" y="3577471"/>
            <a:ext cx="3252788" cy="26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7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A947D3-4E8F-4D43-8200-DF905819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1511" cy="399941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C69043-4519-41CA-B50F-E5C2FE0CF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50291"/>
              </p:ext>
            </p:extLst>
          </p:nvPr>
        </p:nvGraphicFramePr>
        <p:xfrm>
          <a:off x="7772400" y="0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0.05s/0.1s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362.1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933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0.5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C4816A-9C09-4447-BB0F-313B57D9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93" y="3429000"/>
            <a:ext cx="3770539" cy="30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11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6ADC3563-D6D8-45C0-A6E3-84E6579F1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6" y="0"/>
            <a:ext cx="5286110" cy="3964582"/>
          </a:xfrm>
          <a:prstGeom prst="rect">
            <a:avLst/>
          </a:prstGeom>
        </p:spPr>
      </p:pic>
      <p:pic>
        <p:nvPicPr>
          <p:cNvPr id="9" name="图片 8" descr="图片包含 文字&#10;&#10;描述已自动生成">
            <a:extLst>
              <a:ext uri="{FF2B5EF4-FFF2-40B4-BE49-F238E27FC236}">
                <a16:creationId xmlns:a16="http://schemas.microsoft.com/office/drawing/2014/main" id="{969A8E05-295C-42B0-87A6-5FFACFEF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9" y="-1"/>
            <a:ext cx="5286111" cy="39645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8B01A13-3CCD-452C-960A-E8426D044678}"/>
              </a:ext>
            </a:extLst>
          </p:cNvPr>
          <p:cNvSpPr txBox="1"/>
          <p:nvPr/>
        </p:nvSpPr>
        <p:spPr>
          <a:xfrm>
            <a:off x="1371600" y="4558937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34986EC-1EF1-4652-AC48-79C7CAB9EF7E}"/>
              </a:ext>
            </a:extLst>
          </p:cNvPr>
          <p:cNvSpPr txBox="1"/>
          <p:nvPr/>
        </p:nvSpPr>
        <p:spPr>
          <a:xfrm>
            <a:off x="7354389" y="4558937"/>
            <a:ext cx="214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661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FF314BB0-192F-44D3-A640-0A50B5F2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2" y="1"/>
            <a:ext cx="4572000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1FCF0D-C697-4E97-BE21-B518849C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41371" cy="3331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DBFB9E-DE6E-4D36-854B-C47805A64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5" y="3429000"/>
            <a:ext cx="4441371" cy="3331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85B88E-87B1-414A-89B1-BA629715D695}"/>
              </a:ext>
            </a:extLst>
          </p:cNvPr>
          <p:cNvSpPr txBox="1"/>
          <p:nvPr/>
        </p:nvSpPr>
        <p:spPr>
          <a:xfrm>
            <a:off x="1645919" y="3311128"/>
            <a:ext cx="148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535CAE-1850-4BDD-8460-9FF385427D47}"/>
              </a:ext>
            </a:extLst>
          </p:cNvPr>
          <p:cNvSpPr txBox="1"/>
          <p:nvPr/>
        </p:nvSpPr>
        <p:spPr>
          <a:xfrm>
            <a:off x="6087290" y="3311128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87D982-3998-44E2-BC37-D54671DAC0D1}"/>
              </a:ext>
            </a:extLst>
          </p:cNvPr>
          <p:cNvSpPr txBox="1"/>
          <p:nvPr/>
        </p:nvSpPr>
        <p:spPr>
          <a:xfrm>
            <a:off x="4654726" y="5094514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  <p:pic>
        <p:nvPicPr>
          <p:cNvPr id="3" name="图片 2" descr="图片包含 文字, 地图&#10;&#10;描述已自动生成">
            <a:extLst>
              <a:ext uri="{FF2B5EF4-FFF2-40B4-BE49-F238E27FC236}">
                <a16:creationId xmlns:a16="http://schemas.microsoft.com/office/drawing/2014/main" id="{324A7222-CC02-4C11-934A-264D1F349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26" y="3495794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HOPPER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DD0CB2-6551-4DB4-A434-87EE67227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" r="9219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6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fish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14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Control Time  step 0.01s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Simulation Time  step 0.01s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500 steps</a:t>
            </a:r>
          </a:p>
          <a:p>
            <a:pPr lvl="1" defTabSz="914400"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0.0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hop forward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Hopper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FA0E27-2778-4BB0-88DF-85A48D5A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1159431"/>
            <a:ext cx="4809066" cy="51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4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3E4B468-0058-45FE-A1E3-FB721D2EB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17014"/>
              </p:ext>
            </p:extLst>
          </p:nvPr>
        </p:nvGraphicFramePr>
        <p:xfrm>
          <a:off x="7772400" y="0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0.01s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700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14.0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67F2C72-C79C-461A-AAAF-94D3D8E4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3323161"/>
            <a:ext cx="4185541" cy="32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67487A-B411-444C-A144-2F0440A7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23"/>
            <a:ext cx="5870618" cy="47508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F02F4A-6113-4ECB-AF0E-DBA6B356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92" y="1778939"/>
            <a:ext cx="5417296" cy="40876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79D34C-4746-4022-BD5D-B2DE9CFE3A34}"/>
              </a:ext>
            </a:extLst>
          </p:cNvPr>
          <p:cNvSpPr txBox="1"/>
          <p:nvPr/>
        </p:nvSpPr>
        <p:spPr>
          <a:xfrm>
            <a:off x="5626359" y="513184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Closedloop</a:t>
            </a:r>
            <a:r>
              <a:rPr lang="en-US" altLang="zh-CN" dirty="0"/>
              <a:t> error </a:t>
            </a:r>
          </a:p>
          <a:p>
            <a:r>
              <a:rPr lang="en-US" altLang="zh-CN" dirty="0"/>
              <a:t>2-norm</a:t>
            </a:r>
          </a:p>
          <a:p>
            <a:r>
              <a:rPr lang="en-US" altLang="zh-CN" dirty="0"/>
              <a:t>Averaged by 100 samples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5875A-26E8-4563-AB8E-32640643CCFC}"/>
              </a:ext>
            </a:extLst>
          </p:cNvPr>
          <p:cNvSpPr txBox="1"/>
          <p:nvPr/>
        </p:nvSpPr>
        <p:spPr>
          <a:xfrm>
            <a:off x="261257" y="931057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3342155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3935262" cy="404164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HUMANOID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dirty="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19D22-8974-4B75-9374-B97CD7F8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13" y="992981"/>
            <a:ext cx="6254175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fish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55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21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3D planar motion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Control Time  step 0.02s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Simulation Time  step 0.005s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Simulation time 5s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250 steps</a:t>
            </a:r>
          </a:p>
          <a:p>
            <a:pPr lvl="1" defTabSz="914400"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0.0, 0.0, 0, 0, 1.3, 0, 1, 0,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run forward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Humanoid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144846-F82F-463D-B566-834BC5F4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456733"/>
            <a:ext cx="4802963" cy="37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33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38807"/>
              </p:ext>
            </p:extLst>
          </p:nvPr>
        </p:nvGraphicFramePr>
        <p:xfrm>
          <a:off x="7772400" y="0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0.02s/0.005s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250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45762.39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1171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6DBCDE9-441E-49D8-9D87-7C2A4027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99"/>
            <a:ext cx="5435979" cy="43275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88979A-809D-4FF0-8809-8D72B690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08061" cy="32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0C608C-0EB9-4CC9-A6AE-8EDB560F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2422" cy="36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07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5EABF-4A04-4016-B781-FEFB4328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438" y="758952"/>
            <a:ext cx="3782962" cy="4041648"/>
          </a:xfrm>
        </p:spPr>
        <p:txBody>
          <a:bodyPr>
            <a:normAutofit/>
          </a:bodyPr>
          <a:lstStyle/>
          <a:p>
            <a:r>
              <a:rPr lang="en-US" altLang="zh-CN" sz="6000" dirty="0" err="1">
                <a:latin typeface="Agency FB" panose="020B0503020202020204" pitchFamily="34" charset="0"/>
              </a:rPr>
              <a:t>Dbar</a:t>
            </a:r>
            <a:r>
              <a:rPr lang="en-US" altLang="zh-CN" sz="6000" dirty="0">
                <a:latin typeface="Agency FB" panose="020B0503020202020204" pitchFamily="34" charset="0"/>
              </a:rPr>
              <a:t> Reacher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3DEA49D-FA0E-478E-A6CB-862CF61B0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5198" y="4800600"/>
            <a:ext cx="2868246" cy="1691640"/>
          </a:xfrm>
        </p:spPr>
        <p:txBody>
          <a:bodyPr>
            <a:norm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</a:schemeClr>
                </a:solidFill>
                <a:latin typeface="Agency FB" panose="020B0503020202020204" pitchFamily="34" charset="0"/>
              </a:rPr>
              <a:t>Ran Wang</a:t>
            </a:r>
            <a:endParaRPr lang="zh-CN" altLang="en-US" sz="2000">
              <a:solidFill>
                <a:schemeClr val="tx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 descr="图片包含 水, 天空, 户外, 建筑物&#10;&#10;描述已自动生成">
            <a:extLst>
              <a:ext uri="{FF2B5EF4-FFF2-40B4-BE49-F238E27FC236}">
                <a16:creationId xmlns:a16="http://schemas.microsoft.com/office/drawing/2014/main" id="{0C4303E2-4594-4F0C-8BB0-55312FE02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0" r="5194" b="1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0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06672-1A60-406F-A61F-4563851C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78AC10-A9D4-4414-96FF-6A5F3DBAD4D9}"/>
              </a:ext>
            </a:extLst>
          </p:cNvPr>
          <p:cNvSpPr txBox="1"/>
          <p:nvPr/>
        </p:nvSpPr>
        <p:spPr>
          <a:xfrm>
            <a:off x="6774972" y="630435"/>
            <a:ext cx="50995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Problem statement: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We want the top to reach the target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52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 dimensions of states from auto modeling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Should be reduced to 8 (4 are free)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4 control inputs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2D planar motion</a:t>
            </a:r>
          </a:p>
          <a:p>
            <a:pPr lvl="1" defTabSz="914400"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Initial states: </a:t>
            </a: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{ 0 }</a:t>
            </a:r>
          </a:p>
          <a:p>
            <a:pPr lvl="1" defTabSz="914400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Agency FB" panose="020B0503020202020204" pitchFamily="34" charset="0"/>
              </a:rPr>
              <a:t>Target: reach target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E15E2A-C98A-48D2-A35B-B6EE52E8D922}"/>
              </a:ext>
            </a:extLst>
          </p:cNvPr>
          <p:cNvSpPr txBox="1"/>
          <p:nvPr/>
        </p:nvSpPr>
        <p:spPr>
          <a:xfrm>
            <a:off x="6774972" y="5027236"/>
            <a:ext cx="4717946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3 steps: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Find open loop optimal control using gradient descending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Do system identification along the trajectory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Design discrete LQR controller along the trajectory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6B366-61E9-415E-B2C8-88006E501EB0}"/>
              </a:ext>
            </a:extLst>
          </p:cNvPr>
          <p:cNvSpPr txBox="1"/>
          <p:nvPr/>
        </p:nvSpPr>
        <p:spPr>
          <a:xfrm>
            <a:off x="1286932" y="5437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9D9F6B-D1FD-4E22-BC6B-D19CF497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1553965"/>
            <a:ext cx="4809066" cy="41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95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86087"/>
              </p:ext>
            </p:extLst>
          </p:nvPr>
        </p:nvGraphicFramePr>
        <p:xfrm>
          <a:off x="6438900" y="162117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0.1s/0.02s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3132.7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CB9C7A1-B3D3-411A-B93C-F550F867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4969556" cy="370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4DAD4A-F694-488C-92AC-4680B195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356" y="3272363"/>
            <a:ext cx="4762943" cy="3585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5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75498"/>
              </p:ext>
            </p:extLst>
          </p:nvPr>
        </p:nvGraphicFramePr>
        <p:xfrm>
          <a:off x="6438900" y="162117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0.1s/0.02s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154.7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8.1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0B3881-CBC9-4214-9ACF-8DFAF906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4764819" cy="38052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060D29-7266-4D83-A369-CD093D65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5" y="3429000"/>
            <a:ext cx="4086225" cy="32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72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69E5799-AC6A-4ACC-ADE0-70A0F2BF8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07337"/>
              </p:ext>
            </p:extLst>
          </p:nvPr>
        </p:nvGraphicFramePr>
        <p:xfrm>
          <a:off x="6438900" y="162117"/>
          <a:ext cx="3090747" cy="281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934">
                  <a:extLst>
                    <a:ext uri="{9D8B030D-6E8A-4147-A177-3AD203B41FA5}">
                      <a16:colId xmlns:a16="http://schemas.microsoft.com/office/drawing/2014/main" val="1501052526"/>
                    </a:ext>
                  </a:extLst>
                </a:gridCol>
              </a:tblGrid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Time/s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0.05s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Total step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477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Open-loop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41.08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Rollout number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9498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600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50175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Sysid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0.31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Iteration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300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7302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Control</a:t>
                      </a:r>
                      <a:r>
                        <a:rPr lang="en-US" altLang="zh-CN" sz="1200" baseline="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 gain K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0.24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r>
                        <a:rPr lang="en-US" altLang="zh-CN" sz="1200" dirty="0" err="1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Umax</a:t>
                      </a:r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|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5.2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05046"/>
                  </a:ext>
                </a:extLst>
              </a:tr>
              <a:tr h="34628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dobe 宋体 Std L" panose="02020300000000000000" pitchFamily="18" charset="-122"/>
                          <a:ea typeface="Adobe 宋体 Std L" panose="02020300000000000000" pitchFamily="18" charset="-122"/>
                        </a:rPr>
                        <a:t>Cost</a:t>
                      </a:r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Adobe 宋体 Std L" panose="02020300000000000000" pitchFamily="18" charset="-122"/>
                        <a:ea typeface="Adobe 宋体 Std L" panose="02020300000000000000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0955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5CB53C-7AF3-4D49-B42C-D48B7573B84B}"/>
              </a:ext>
            </a:extLst>
          </p:cNvPr>
          <p:cNvSpPr txBox="1"/>
          <p:nvPr/>
        </p:nvSpPr>
        <p:spPr>
          <a:xfrm>
            <a:off x="0" y="251601"/>
            <a:ext cx="1316386" cy="36933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Dbar</a:t>
            </a: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 Reacher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FAE4E-E89F-4730-B912-095B694C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7" y="681926"/>
            <a:ext cx="3948908" cy="28783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9BF264-F1A4-4E97-8F15-3E43BF24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993" y="3153905"/>
            <a:ext cx="3922602" cy="314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14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2EEA54-798B-43CA-AD9D-6164A870671B}"/>
              </a:ext>
            </a:extLst>
          </p:cNvPr>
          <p:cNvSpPr txBox="1"/>
          <p:nvPr/>
        </p:nvSpPr>
        <p:spPr>
          <a:xfrm>
            <a:off x="5522600" y="758952"/>
            <a:ext cx="515759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7200" spc="-50">
                <a:latin typeface="+mj-lt"/>
                <a:ea typeface="+mj-ea"/>
                <a:cs typeface="+mj-cs"/>
              </a:rPr>
              <a:t>Dbar Reacher</a:t>
            </a:r>
            <a:endParaRPr kumimoji="0" lang="en-US" altLang="zh-CN" sz="7200" b="0" i="0" u="none" strike="noStrike" cap="none" spc="-50" normalizeH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1506C25-341B-4B74-A1A5-7160AD8C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0AB04-E697-42ED-8950-1B9A113F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0" y="226939"/>
            <a:ext cx="4288536" cy="3059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380F1C-9F2F-44D4-A221-6BF1B222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66" y="3513156"/>
            <a:ext cx="4122719" cy="31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33364"/>
      </p:ext>
    </p:extLst>
  </p:cSld>
  <p:clrMapOvr>
    <a:masterClrMapping/>
  </p:clrMapOvr>
</p:sld>
</file>

<file path=ppt/theme/theme1.xml><?xml version="1.0" encoding="utf-8"?>
<a:theme xmlns:a="http://schemas.openxmlformats.org/drawingml/2006/main" name="查看">
  <a:themeElements>
    <a:clrScheme name="查看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22449</TotalTime>
  <Words>5987</Words>
  <Application>Microsoft Office PowerPoint</Application>
  <PresentationFormat>宽屏</PresentationFormat>
  <Paragraphs>2059</Paragraphs>
  <Slides>212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212</vt:i4>
      </vt:variant>
    </vt:vector>
  </HeadingPairs>
  <TitlesOfParts>
    <vt:vector size="218" baseType="lpstr">
      <vt:lpstr>Adobe 宋体 Std L</vt:lpstr>
      <vt:lpstr>Agency FB</vt:lpstr>
      <vt:lpstr>Arial</vt:lpstr>
      <vt:lpstr>Century Schoolbook</vt:lpstr>
      <vt:lpstr>Wingdings 2</vt:lpstr>
      <vt:lpstr>查看</vt:lpstr>
      <vt:lpstr>Inverted Pendulum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Cartpole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3-link SWIMMER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6-link SWIMMER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PowerPoint 演示文稿</vt:lpstr>
      <vt:lpstr>PowerPoint 演示文稿</vt:lpstr>
      <vt:lpstr>PowerPoint 演示文稿</vt:lpstr>
      <vt:lpstr>FISH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CHEETAH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HOPPER</vt:lpstr>
      <vt:lpstr>PowerPoint 演示文稿</vt:lpstr>
      <vt:lpstr>PowerPoint 演示文稿</vt:lpstr>
      <vt:lpstr>HUMANOID</vt:lpstr>
      <vt:lpstr>PowerPoint 演示文稿</vt:lpstr>
      <vt:lpstr>PowerPoint 演示文稿</vt:lpstr>
      <vt:lpstr>PowerPoint 演示文稿</vt:lpstr>
      <vt:lpstr>Dbar Reacher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Finger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Swimmer6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Reacher</vt:lpstr>
      <vt:lpstr>PowerPoint 演示文稿</vt:lpstr>
      <vt:lpstr>PowerPoint 演示文稿</vt:lpstr>
      <vt:lpstr>PowerPoint 演示文稿</vt:lpstr>
      <vt:lpstr>Reacher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3D Dbar</vt:lpstr>
      <vt:lpstr>3D Pendulum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Inverted Pendulum</dc:title>
  <dc:creator>Ran Wang</dc:creator>
  <cp:lastModifiedBy>Ran Wang</cp:lastModifiedBy>
  <cp:revision>125</cp:revision>
  <dcterms:created xsi:type="dcterms:W3CDTF">2019-08-23T00:06:00Z</dcterms:created>
  <dcterms:modified xsi:type="dcterms:W3CDTF">2020-02-25T06:17:54Z</dcterms:modified>
</cp:coreProperties>
</file>